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3"/>
  </p:notesMasterIdLst>
  <p:sldIdLst>
    <p:sldId id="256" r:id="rId2"/>
  </p:sldIdLst>
  <p:sldSz cx="38404800" cy="292608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1"/>
    <p:restoredTop sz="84671"/>
  </p:normalViewPr>
  <p:slideViewPr>
    <p:cSldViewPr snapToGrid="0" snapToObjects="1">
      <p:cViewPr>
        <p:scale>
          <a:sx n="78" d="100"/>
          <a:sy n="78" d="100"/>
        </p:scale>
        <p:origin x="-9480" y="232"/>
      </p:cViewPr>
      <p:guideLst/>
    </p:cSldViewPr>
  </p:slideViewPr>
  <p:outlineViewPr>
    <p:cViewPr>
      <p:scale>
        <a:sx n="33" d="100"/>
        <a:sy n="33" d="100"/>
      </p:scale>
      <p:origin x="0" y="-110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FB421-9488-2141-AB20-1585BAA37F52}" type="datetimeFigureOut">
              <a:rPr lang="en-US" smtClean="0"/>
              <a:t>7/30/18</a:t>
            </a:fld>
            <a:endParaRPr lang="en-US"/>
          </a:p>
        </p:txBody>
      </p:sp>
      <p:sp>
        <p:nvSpPr>
          <p:cNvPr id="4" name="Slide Image Placeholder 3"/>
          <p:cNvSpPr>
            <a:spLocks noGrp="1" noRot="1" noChangeAspect="1"/>
          </p:cNvSpPr>
          <p:nvPr>
            <p:ph type="sldImg" idx="2"/>
          </p:nvPr>
        </p:nvSpPr>
        <p:spPr>
          <a:xfrm>
            <a:off x="1403350" y="1143000"/>
            <a:ext cx="4051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1BFAB-6CC1-3D4D-BB3D-84301A6EB6EC}" type="slidenum">
              <a:rPr lang="en-US" smtClean="0"/>
              <a:t>‹#›</a:t>
            </a:fld>
            <a:endParaRPr lang="en-US"/>
          </a:p>
        </p:txBody>
      </p:sp>
    </p:spTree>
    <p:extLst>
      <p:ext uri="{BB962C8B-B14F-4D97-AF65-F5344CB8AC3E}">
        <p14:creationId xmlns:p14="http://schemas.microsoft.com/office/powerpoint/2010/main" val="1559316524"/>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QR code goes to http://</a:t>
            </a:r>
            <a:r>
              <a:rPr lang="en-US" dirty="0" err="1" smtClean="0"/>
              <a:t>aliciaaarnio.solar</a:t>
            </a:r>
            <a:r>
              <a:rPr lang="en-US" smtClean="0"/>
              <a:t>/stellar/files/aarnio_cs20.pptx</a:t>
            </a:r>
            <a:endParaRPr lang="en-US" dirty="0" smtClean="0"/>
          </a:p>
        </p:txBody>
      </p:sp>
      <p:sp>
        <p:nvSpPr>
          <p:cNvPr id="4" name="Slide Number Placeholder 3"/>
          <p:cNvSpPr>
            <a:spLocks noGrp="1"/>
          </p:cNvSpPr>
          <p:nvPr>
            <p:ph type="sldNum" sz="quarter" idx="10"/>
          </p:nvPr>
        </p:nvSpPr>
        <p:spPr/>
        <p:txBody>
          <a:bodyPr/>
          <a:lstStyle/>
          <a:p>
            <a:fld id="{0EC1BFAB-6CC1-3D4D-BB3D-84301A6EB6EC}" type="slidenum">
              <a:rPr lang="en-US" smtClean="0"/>
              <a:t>1</a:t>
            </a:fld>
            <a:endParaRPr lang="en-US"/>
          </a:p>
        </p:txBody>
      </p:sp>
    </p:spTree>
    <p:extLst>
      <p:ext uri="{BB962C8B-B14F-4D97-AF65-F5344CB8AC3E}">
        <p14:creationId xmlns:p14="http://schemas.microsoft.com/office/powerpoint/2010/main" val="168987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ctrTitle"/>
          </p:nvPr>
        </p:nvSpPr>
        <p:spPr>
          <a:xfrm>
            <a:off x="5515688" y="5550023"/>
            <a:ext cx="27373424" cy="10705975"/>
          </a:xfrm>
        </p:spPr>
        <p:txBody>
          <a:bodyPr anchor="b">
            <a:normAutofit/>
          </a:bodyPr>
          <a:lstStyle>
            <a:lvl1pPr algn="ctr">
              <a:defRPr sz="20160"/>
            </a:lvl1pPr>
          </a:lstStyle>
          <a:p>
            <a:r>
              <a:rPr lang="en-US" smtClean="0"/>
              <a:t>Click to edit Master title style</a:t>
            </a:r>
            <a:endParaRPr lang="en-US" dirty="0"/>
          </a:p>
        </p:txBody>
      </p:sp>
      <p:sp>
        <p:nvSpPr>
          <p:cNvPr id="3" name="Subtitle 2"/>
          <p:cNvSpPr>
            <a:spLocks noGrp="1"/>
          </p:cNvSpPr>
          <p:nvPr>
            <p:ph type="subTitle" idx="1"/>
          </p:nvPr>
        </p:nvSpPr>
        <p:spPr>
          <a:xfrm>
            <a:off x="5515688" y="16581126"/>
            <a:ext cx="27373424" cy="5852156"/>
          </a:xfrm>
        </p:spPr>
        <p:txBody>
          <a:bodyPr>
            <a:normAutofit/>
          </a:bodyPr>
          <a:lstStyle>
            <a:lvl1pPr marL="0" indent="0" algn="ctr">
              <a:buNone/>
              <a:defRPr sz="9240">
                <a:solidFill>
                  <a:schemeClr val="bg1">
                    <a:lumMod val="50000"/>
                  </a:schemeClr>
                </a:solidFill>
              </a:defRPr>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453" y="18301329"/>
            <a:ext cx="32647961" cy="3462869"/>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731946" y="2979247"/>
            <a:ext cx="30940976" cy="13713647"/>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878392" y="21797239"/>
            <a:ext cx="32648024" cy="2911881"/>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2" y="2600962"/>
            <a:ext cx="32648024" cy="14622912"/>
          </a:xfrm>
        </p:spPr>
        <p:txBody>
          <a:bodyPr anchor="ctr"/>
          <a:lstStyle>
            <a:lvl1pPr algn="ctr">
              <a:defRPr sz="13440"/>
            </a:lvl1pPr>
          </a:lstStyle>
          <a:p>
            <a:r>
              <a:rPr lang="en-US" smtClean="0"/>
              <a:t>Click to edit Master title style</a:t>
            </a:r>
            <a:endParaRPr lang="en-US" dirty="0"/>
          </a:p>
        </p:txBody>
      </p:sp>
      <p:sp>
        <p:nvSpPr>
          <p:cNvPr id="4" name="Text Placeholder 3"/>
          <p:cNvSpPr>
            <a:spLocks noGrp="1"/>
          </p:cNvSpPr>
          <p:nvPr>
            <p:ph type="body" sz="half" idx="2"/>
          </p:nvPr>
        </p:nvSpPr>
        <p:spPr>
          <a:xfrm>
            <a:off x="2878392" y="17940569"/>
            <a:ext cx="32648024" cy="6768555"/>
          </a:xfrm>
        </p:spPr>
        <p:txBody>
          <a:bodyPr anchor="ct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4555568" y="3723044"/>
            <a:ext cx="29303669" cy="11647637"/>
          </a:xfrm>
        </p:spPr>
        <p:txBody>
          <a:bodyPr anchor="ctr"/>
          <a:lstStyle>
            <a:lvl1pPr>
              <a:defRPr sz="13440"/>
            </a:lvl1pPr>
          </a:lstStyle>
          <a:p>
            <a:r>
              <a:rPr lang="en-US" smtClean="0"/>
              <a:t>Click to edit Master title style</a:t>
            </a:r>
            <a:endParaRPr lang="en-US" dirty="0"/>
          </a:p>
        </p:txBody>
      </p:sp>
      <p:sp>
        <p:nvSpPr>
          <p:cNvPr id="12" name="Text Placeholder 3"/>
          <p:cNvSpPr>
            <a:spLocks noGrp="1"/>
          </p:cNvSpPr>
          <p:nvPr>
            <p:ph type="body" sz="half" idx="13"/>
          </p:nvPr>
        </p:nvSpPr>
        <p:spPr>
          <a:xfrm>
            <a:off x="5420033" y="15402803"/>
            <a:ext cx="27569741" cy="2537762"/>
          </a:xfrm>
        </p:spPr>
        <p:txBody>
          <a:bodyPr anchor="t">
            <a:normAutofit/>
          </a:bodyPr>
          <a:lstStyle>
            <a:lvl1pPr marL="0" indent="0">
              <a:buNone/>
              <a:defRPr sz="588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4" name="Text Placeholder 3"/>
          <p:cNvSpPr>
            <a:spLocks noGrp="1"/>
          </p:cNvSpPr>
          <p:nvPr>
            <p:ph type="body" sz="half" idx="2"/>
          </p:nvPr>
        </p:nvSpPr>
        <p:spPr>
          <a:xfrm>
            <a:off x="2878392" y="18657270"/>
            <a:ext cx="32648024" cy="6063159"/>
          </a:xfrm>
        </p:spPr>
        <p:txBody>
          <a:bodyPr anchor="ctr">
            <a:normAutofit/>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
        <p:nvSpPr>
          <p:cNvPr id="11" name="TextBox 10"/>
          <p:cNvSpPr txBox="1"/>
          <p:nvPr/>
        </p:nvSpPr>
        <p:spPr>
          <a:xfrm>
            <a:off x="3098029" y="3788199"/>
            <a:ext cx="2296930" cy="2495044"/>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4" name="TextBox 13"/>
          <p:cNvSpPr txBox="1"/>
          <p:nvPr/>
        </p:nvSpPr>
        <p:spPr>
          <a:xfrm>
            <a:off x="32970548" y="13312064"/>
            <a:ext cx="2325292" cy="2495044"/>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2" y="9125216"/>
            <a:ext cx="32648024" cy="10717163"/>
          </a:xfrm>
        </p:spPr>
        <p:txBody>
          <a:bodyPr anchor="b"/>
          <a:lstStyle>
            <a:lvl1pPr algn="ctr">
              <a:defRPr sz="13440"/>
            </a:lvl1pPr>
          </a:lstStyle>
          <a:p>
            <a:r>
              <a:rPr lang="en-US" smtClean="0"/>
              <a:t>Click to edit Master title style</a:t>
            </a:r>
            <a:endParaRPr lang="en-US" dirty="0"/>
          </a:p>
        </p:txBody>
      </p:sp>
      <p:sp>
        <p:nvSpPr>
          <p:cNvPr id="4" name="Text Placeholder 3"/>
          <p:cNvSpPr>
            <a:spLocks noGrp="1"/>
          </p:cNvSpPr>
          <p:nvPr>
            <p:ph type="body" sz="half" idx="2"/>
          </p:nvPr>
        </p:nvSpPr>
        <p:spPr>
          <a:xfrm>
            <a:off x="2878392" y="19892629"/>
            <a:ext cx="32648024" cy="4866748"/>
          </a:xfrm>
        </p:spPr>
        <p:txBody>
          <a:bodyPr anchor="t"/>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5" name="Title 1"/>
          <p:cNvSpPr>
            <a:spLocks noGrp="1"/>
          </p:cNvSpPr>
          <p:nvPr>
            <p:ph type="title"/>
          </p:nvPr>
        </p:nvSpPr>
        <p:spPr>
          <a:xfrm>
            <a:off x="2878392" y="2600960"/>
            <a:ext cx="32648024" cy="6848401"/>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2878390" y="10099597"/>
            <a:ext cx="10391774"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8" name="Text Placeholder 3"/>
          <p:cNvSpPr>
            <a:spLocks noGrp="1"/>
          </p:cNvSpPr>
          <p:nvPr>
            <p:ph type="body" sz="half" idx="15"/>
          </p:nvPr>
        </p:nvSpPr>
        <p:spPr>
          <a:xfrm>
            <a:off x="2878390" y="12558321"/>
            <a:ext cx="10391774"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9" name="Text Placeholder 4"/>
          <p:cNvSpPr>
            <a:spLocks noGrp="1"/>
          </p:cNvSpPr>
          <p:nvPr>
            <p:ph type="body" sz="quarter" idx="3"/>
          </p:nvPr>
        </p:nvSpPr>
        <p:spPr>
          <a:xfrm>
            <a:off x="14025029" y="10099597"/>
            <a:ext cx="10368292"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0" name="Text Placeholder 3"/>
          <p:cNvSpPr>
            <a:spLocks noGrp="1"/>
          </p:cNvSpPr>
          <p:nvPr>
            <p:ph type="body" sz="half" idx="16"/>
          </p:nvPr>
        </p:nvSpPr>
        <p:spPr>
          <a:xfrm>
            <a:off x="13990252" y="12558321"/>
            <a:ext cx="10405555"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11" name="Text Placeholder 4"/>
          <p:cNvSpPr>
            <a:spLocks noGrp="1"/>
          </p:cNvSpPr>
          <p:nvPr>
            <p:ph type="body" sz="quarter" idx="13"/>
          </p:nvPr>
        </p:nvSpPr>
        <p:spPr>
          <a:xfrm>
            <a:off x="25115891" y="10099597"/>
            <a:ext cx="10410523"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2" name="Text Placeholder 3"/>
          <p:cNvSpPr>
            <a:spLocks noGrp="1"/>
          </p:cNvSpPr>
          <p:nvPr>
            <p:ph type="body" sz="half" idx="17"/>
          </p:nvPr>
        </p:nvSpPr>
        <p:spPr>
          <a:xfrm>
            <a:off x="25115891" y="12558321"/>
            <a:ext cx="10410523"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30" name="Title 1"/>
          <p:cNvSpPr>
            <a:spLocks noGrp="1"/>
          </p:cNvSpPr>
          <p:nvPr>
            <p:ph type="title"/>
          </p:nvPr>
        </p:nvSpPr>
        <p:spPr>
          <a:xfrm>
            <a:off x="2878392" y="2605960"/>
            <a:ext cx="32648024" cy="6843401"/>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2878393" y="17940565"/>
            <a:ext cx="10383689"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0" name="Picture Placeholder 2"/>
          <p:cNvSpPr>
            <a:spLocks noGrp="1" noChangeAspect="1"/>
          </p:cNvSpPr>
          <p:nvPr>
            <p:ph type="pic" idx="15"/>
          </p:nvPr>
        </p:nvSpPr>
        <p:spPr>
          <a:xfrm>
            <a:off x="2878393" y="10099597"/>
            <a:ext cx="10383689" cy="65024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2878393" y="20399283"/>
            <a:ext cx="10383689" cy="4309837"/>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22" name="Text Placeholder 4"/>
          <p:cNvSpPr>
            <a:spLocks noGrp="1"/>
          </p:cNvSpPr>
          <p:nvPr>
            <p:ph type="body" sz="quarter" idx="3"/>
          </p:nvPr>
        </p:nvSpPr>
        <p:spPr>
          <a:xfrm>
            <a:off x="13994692" y="17940565"/>
            <a:ext cx="10400758"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3" name="Picture Placeholder 2"/>
          <p:cNvSpPr>
            <a:spLocks noGrp="1" noChangeAspect="1"/>
          </p:cNvSpPr>
          <p:nvPr>
            <p:ph type="pic" idx="21"/>
          </p:nvPr>
        </p:nvSpPr>
        <p:spPr>
          <a:xfrm>
            <a:off x="13990246" y="10099597"/>
            <a:ext cx="10405559" cy="65024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13990246" y="20399281"/>
            <a:ext cx="10405559" cy="4309841"/>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25" name="Text Placeholder 4"/>
          <p:cNvSpPr>
            <a:spLocks noGrp="1"/>
          </p:cNvSpPr>
          <p:nvPr>
            <p:ph type="body" sz="quarter" idx="13"/>
          </p:nvPr>
        </p:nvSpPr>
        <p:spPr>
          <a:xfrm>
            <a:off x="25115893" y="17940565"/>
            <a:ext cx="10397146"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6" name="Picture Placeholder 2"/>
          <p:cNvSpPr>
            <a:spLocks noGrp="1" noChangeAspect="1"/>
          </p:cNvSpPr>
          <p:nvPr>
            <p:ph type="pic" idx="22"/>
          </p:nvPr>
        </p:nvSpPr>
        <p:spPr>
          <a:xfrm>
            <a:off x="25115891" y="10099597"/>
            <a:ext cx="10410523" cy="65024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25115496" y="20399272"/>
            <a:ext cx="10410918" cy="4309850"/>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2878392" y="10099603"/>
            <a:ext cx="32648024" cy="14609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Vertical Title 1"/>
          <p:cNvSpPr>
            <a:spLocks noGrp="1"/>
          </p:cNvSpPr>
          <p:nvPr>
            <p:ph type="title" orient="vert"/>
          </p:nvPr>
        </p:nvSpPr>
        <p:spPr>
          <a:xfrm>
            <a:off x="27483437" y="2600971"/>
            <a:ext cx="8042979" cy="22108156"/>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2878392" y="2600971"/>
            <a:ext cx="24124981" cy="22108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38404800" cy="1143000"/>
          </a:xfrm>
        </p:spPr>
        <p:txBody>
          <a:bodyPr anchor="b">
            <a:noAutofit/>
          </a:bodyPr>
          <a:lstStyle>
            <a:lvl1pPr algn="ctr">
              <a:defRPr sz="10000" b="1" i="0">
                <a:latin typeface="Adobe Caslon Pro" charset="0"/>
                <a:ea typeface="Adobe Caslon Pro" charset="0"/>
                <a:cs typeface="Adobe Caslon Pro"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0" y="1147234"/>
            <a:ext cx="38404800" cy="685800"/>
          </a:xfrm>
        </p:spPr>
        <p:txBody>
          <a:bodyPr>
            <a:normAutofit/>
          </a:bodyPr>
          <a:lstStyle>
            <a:lvl1pPr marL="0" indent="0" algn="ctr">
              <a:buNone/>
              <a:defRPr sz="8000">
                <a:latin typeface="Adobe Caslon Pro" charset="0"/>
                <a:ea typeface="Adobe Caslon Pro" charset="0"/>
                <a:cs typeface="Adobe Caslon Pro" charset="0"/>
              </a:defRPr>
            </a:lvl1pPr>
            <a:lvl2pPr marL="1920264" indent="0" algn="ctr">
              <a:buNone/>
              <a:defRPr sz="8400"/>
            </a:lvl2pPr>
            <a:lvl3pPr marL="3840528" indent="0" algn="ctr">
              <a:buNone/>
              <a:defRPr sz="7560"/>
            </a:lvl3pPr>
            <a:lvl4pPr marL="5760792" indent="0" algn="ctr">
              <a:buNone/>
              <a:defRPr sz="6720"/>
            </a:lvl4pPr>
            <a:lvl5pPr marL="7681056" indent="0" algn="ctr">
              <a:buNone/>
              <a:defRPr sz="6720"/>
            </a:lvl5pPr>
            <a:lvl6pPr marL="9601320" indent="0" algn="ctr">
              <a:buNone/>
              <a:defRPr sz="6720"/>
            </a:lvl6pPr>
            <a:lvl7pPr marL="11521584" indent="0" algn="ctr">
              <a:buNone/>
              <a:defRPr sz="6720"/>
            </a:lvl7pPr>
            <a:lvl8pPr marL="13441848" indent="0" algn="ctr">
              <a:buNone/>
              <a:defRPr sz="6720"/>
            </a:lvl8pPr>
            <a:lvl9pPr marL="15362112" indent="0" algn="ctr">
              <a:buNone/>
              <a:defRPr sz="6720"/>
            </a:lvl9pPr>
          </a:lstStyle>
          <a:p>
            <a:r>
              <a:rPr lang="en-US" dirty="0" smtClean="0"/>
              <a:t>Click to edit Master subtitle style</a:t>
            </a:r>
            <a:endParaRPr lang="en-US" dirty="0"/>
          </a:p>
        </p:txBody>
      </p:sp>
      <p:sp>
        <p:nvSpPr>
          <p:cNvPr id="7" name="Text Placeholder 6"/>
          <p:cNvSpPr>
            <a:spLocks noGrp="1"/>
          </p:cNvSpPr>
          <p:nvPr>
            <p:ph type="body" sz="quarter" idx="19"/>
          </p:nvPr>
        </p:nvSpPr>
        <p:spPr>
          <a:xfrm>
            <a:off x="911225" y="2514600"/>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17"/>
          <p:cNvSpPr>
            <a:spLocks noGrp="1"/>
          </p:cNvSpPr>
          <p:nvPr>
            <p:ph type="body" sz="quarter" idx="20"/>
          </p:nvPr>
        </p:nvSpPr>
        <p:spPr>
          <a:xfrm>
            <a:off x="13409612" y="2522537"/>
            <a:ext cx="11585575" cy="22844125"/>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2" name="Text Placeholder 21"/>
          <p:cNvSpPr>
            <a:spLocks noGrp="1"/>
          </p:cNvSpPr>
          <p:nvPr>
            <p:ph type="body" sz="quarter" idx="22"/>
          </p:nvPr>
        </p:nvSpPr>
        <p:spPr>
          <a:xfrm>
            <a:off x="911225" y="14625638"/>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Text Placeholder 23"/>
          <p:cNvSpPr>
            <a:spLocks noGrp="1"/>
          </p:cNvSpPr>
          <p:nvPr>
            <p:ph type="body" sz="quarter" idx="23"/>
          </p:nvPr>
        </p:nvSpPr>
        <p:spPr>
          <a:xfrm>
            <a:off x="911225" y="26585863"/>
            <a:ext cx="11585575" cy="2286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Text Placeholder 25"/>
          <p:cNvSpPr>
            <a:spLocks noGrp="1"/>
          </p:cNvSpPr>
          <p:nvPr>
            <p:ph type="body" sz="quarter" idx="24"/>
          </p:nvPr>
        </p:nvSpPr>
        <p:spPr>
          <a:xfrm>
            <a:off x="13409613" y="26055638"/>
            <a:ext cx="11585575" cy="2816225"/>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Text Placeholder 27"/>
          <p:cNvSpPr>
            <a:spLocks noGrp="1"/>
          </p:cNvSpPr>
          <p:nvPr>
            <p:ph type="body" sz="quarter" idx="25"/>
          </p:nvPr>
        </p:nvSpPr>
        <p:spPr>
          <a:xfrm>
            <a:off x="25981025" y="2514600"/>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0" name="Text Placeholder 29"/>
          <p:cNvSpPr>
            <a:spLocks noGrp="1"/>
          </p:cNvSpPr>
          <p:nvPr>
            <p:ph type="body" sz="quarter" idx="26"/>
          </p:nvPr>
        </p:nvSpPr>
        <p:spPr>
          <a:xfrm>
            <a:off x="25981025" y="14625638"/>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2" name="Text Placeholder 31"/>
          <p:cNvSpPr>
            <a:spLocks noGrp="1"/>
          </p:cNvSpPr>
          <p:nvPr>
            <p:ph type="body" sz="quarter" idx="27"/>
          </p:nvPr>
        </p:nvSpPr>
        <p:spPr>
          <a:xfrm>
            <a:off x="25981025" y="26585863"/>
            <a:ext cx="11585575" cy="2286000"/>
          </a:xfrm>
        </p:spPr>
        <p:txBody>
          <a:bodyPr/>
          <a:lstStyle>
            <a:lvl1pPr>
              <a:defRPr b="0" i="0">
                <a:latin typeface="Adobe Caslon Pro" charset="0"/>
                <a:ea typeface="Adobe Caslon Pro" charset="0"/>
                <a:cs typeface="Adobe Caslon Pro" charset="0"/>
              </a:defRPr>
            </a:lvl1pPr>
            <a:lvl2pPr>
              <a:defRPr b="0" i="0">
                <a:latin typeface="Adobe Caslon Pro" charset="0"/>
                <a:ea typeface="Adobe Caslon Pro" charset="0"/>
                <a:cs typeface="Adobe Caslon Pro" charset="0"/>
              </a:defRPr>
            </a:lvl2pPr>
            <a:lvl3pPr>
              <a:defRPr b="0" i="0">
                <a:latin typeface="Adobe Caslon Pro" charset="0"/>
                <a:ea typeface="Adobe Caslon Pro" charset="0"/>
                <a:cs typeface="Adobe Caslon Pro" charset="0"/>
              </a:defRPr>
            </a:lvl3pPr>
            <a:lvl4pPr>
              <a:defRPr b="0" i="0">
                <a:latin typeface="Adobe Caslon Pro" charset="0"/>
                <a:ea typeface="Adobe Caslon Pro" charset="0"/>
                <a:cs typeface="Adobe Caslon Pro" charset="0"/>
              </a:defRPr>
            </a:lvl4pPr>
            <a:lvl5pPr>
              <a:defRPr b="0" i="0">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194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2878386" y="10099599"/>
            <a:ext cx="32646054"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0" y="3535209"/>
            <a:ext cx="32608019" cy="11677094"/>
          </a:xfrm>
        </p:spPr>
        <p:txBody>
          <a:bodyPr anchor="b">
            <a:normAutofit/>
          </a:bodyPr>
          <a:lstStyle>
            <a:lvl1pPr>
              <a:defRPr sz="16800"/>
            </a:lvl1pPr>
          </a:lstStyle>
          <a:p>
            <a:r>
              <a:rPr lang="en-US" smtClean="0"/>
              <a:t>Click to edit Master title style</a:t>
            </a:r>
            <a:endParaRPr lang="en-US" dirty="0"/>
          </a:p>
        </p:txBody>
      </p:sp>
      <p:sp>
        <p:nvSpPr>
          <p:cNvPr id="3" name="Text Placeholder 2"/>
          <p:cNvSpPr>
            <a:spLocks noGrp="1"/>
          </p:cNvSpPr>
          <p:nvPr>
            <p:ph type="body" idx="1"/>
          </p:nvPr>
        </p:nvSpPr>
        <p:spPr>
          <a:xfrm>
            <a:off x="2878390" y="15605156"/>
            <a:ext cx="32608019" cy="5837581"/>
          </a:xfrm>
        </p:spPr>
        <p:txBody>
          <a:bodyPr>
            <a:normAutofit/>
          </a:bodyPr>
          <a:lstStyle>
            <a:lvl1pPr marL="0" indent="0" algn="ctr">
              <a:buNone/>
              <a:defRPr sz="8400">
                <a:solidFill>
                  <a:schemeClr val="bg1">
                    <a:lumMod val="50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4" name="Title 1"/>
          <p:cNvSpPr>
            <a:spLocks noGrp="1"/>
          </p:cNvSpPr>
          <p:nvPr>
            <p:ph type="title"/>
          </p:nvPr>
        </p:nvSpPr>
        <p:spPr>
          <a:xfrm>
            <a:off x="2878394" y="2639012"/>
            <a:ext cx="32648020" cy="6810355"/>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2878386" y="10099599"/>
            <a:ext cx="16083984"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19442430" y="10099599"/>
            <a:ext cx="16082010"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4" name="Title 1"/>
          <p:cNvSpPr>
            <a:spLocks noGrp="1"/>
          </p:cNvSpPr>
          <p:nvPr>
            <p:ph type="title"/>
          </p:nvPr>
        </p:nvSpPr>
        <p:spPr>
          <a:xfrm>
            <a:off x="2878394" y="2639012"/>
            <a:ext cx="32648020" cy="681035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610933" y="10116343"/>
            <a:ext cx="15351445" cy="2901308"/>
          </a:xfrm>
        </p:spPr>
        <p:txBody>
          <a:bodyPr anchor="b">
            <a:noAutofit/>
          </a:bodyPr>
          <a:lstStyle>
            <a:lvl1pPr marL="0" indent="0">
              <a:lnSpc>
                <a:spcPct val="75000"/>
              </a:lnSpc>
              <a:buNone/>
              <a:defRPr sz="1092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2" name="Content Placeholder 3"/>
          <p:cNvSpPr>
            <a:spLocks noGrp="1"/>
          </p:cNvSpPr>
          <p:nvPr>
            <p:ph sz="quarter" idx="13"/>
          </p:nvPr>
        </p:nvSpPr>
        <p:spPr>
          <a:xfrm>
            <a:off x="2878390" y="13017657"/>
            <a:ext cx="16083984" cy="116914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0148733" y="10116343"/>
            <a:ext cx="15377683" cy="2901308"/>
          </a:xfrm>
        </p:spPr>
        <p:txBody>
          <a:bodyPr anchor="b">
            <a:noAutofit/>
          </a:bodyPr>
          <a:lstStyle>
            <a:lvl1pPr marL="0" indent="0">
              <a:lnSpc>
                <a:spcPct val="75000"/>
              </a:lnSpc>
              <a:buNone/>
              <a:defRPr sz="1092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3" name="Content Placeholder 5"/>
          <p:cNvSpPr>
            <a:spLocks noGrp="1"/>
          </p:cNvSpPr>
          <p:nvPr>
            <p:ph sz="quarter" idx="14"/>
          </p:nvPr>
        </p:nvSpPr>
        <p:spPr>
          <a:xfrm>
            <a:off x="19442432" y="13017657"/>
            <a:ext cx="16082014" cy="116914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5A0A20-D31A-524F-9817-BCB3EBF2C029}" type="datetimeFigureOut">
              <a:rPr lang="en-US" smtClean="0"/>
              <a:t>7/27/18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Date Placeholder 1"/>
          <p:cNvSpPr>
            <a:spLocks noGrp="1"/>
          </p:cNvSpPr>
          <p:nvPr>
            <p:ph type="dt" sz="half" idx="10"/>
          </p:nvPr>
        </p:nvSpPr>
        <p:spPr/>
        <p:txBody>
          <a:bodyPr/>
          <a:lstStyle/>
          <a:p>
            <a:fld id="{EA5A0A20-D31A-524F-9817-BCB3EBF2C029}" type="datetimeFigureOut">
              <a:rPr lang="en-US" smtClean="0"/>
              <a:t>7/27/18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0" y="2600960"/>
            <a:ext cx="12397417" cy="8632542"/>
          </a:xfrm>
        </p:spPr>
        <p:txBody>
          <a:bodyPr anchor="b"/>
          <a:lstStyle>
            <a:lvl1pPr algn="ctr">
              <a:defRPr sz="13440"/>
            </a:lvl1pPr>
          </a:lstStyle>
          <a:p>
            <a:r>
              <a:rPr lang="en-US" smtClean="0"/>
              <a:t>Click to edit Master title style</a:t>
            </a:r>
            <a:endParaRPr lang="en-US" dirty="0"/>
          </a:p>
        </p:txBody>
      </p:sp>
      <p:sp>
        <p:nvSpPr>
          <p:cNvPr id="10" name="Content Placeholder 2"/>
          <p:cNvSpPr>
            <a:spLocks noGrp="1"/>
          </p:cNvSpPr>
          <p:nvPr>
            <p:ph sz="quarter" idx="13"/>
          </p:nvPr>
        </p:nvSpPr>
        <p:spPr>
          <a:xfrm>
            <a:off x="15995898" y="2600966"/>
            <a:ext cx="19530512" cy="22108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78393" y="11233502"/>
            <a:ext cx="12397421" cy="13475618"/>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4" y="2600960"/>
            <a:ext cx="17344396" cy="8632550"/>
          </a:xfrm>
        </p:spPr>
        <p:txBody>
          <a:bodyPr anchor="b"/>
          <a:lstStyle>
            <a:lvl1pPr algn="ct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017936" y="2600964"/>
            <a:ext cx="12624574" cy="2210816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878453" y="11233508"/>
            <a:ext cx="17344337" cy="13475614"/>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4" y="-2"/>
            <a:ext cx="38404808" cy="292608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878394" y="2639012"/>
            <a:ext cx="32648020" cy="681035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78392" y="10099603"/>
            <a:ext cx="32648024" cy="1460952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4188023" y="25101980"/>
            <a:ext cx="8641080" cy="1557867"/>
          </a:xfrm>
          <a:prstGeom prst="rect">
            <a:avLst/>
          </a:prstGeom>
        </p:spPr>
        <p:txBody>
          <a:bodyPr vert="horz" lIns="91440" tIns="45720" rIns="91440" bIns="45720" rtlCol="0" anchor="ctr"/>
          <a:lstStyle>
            <a:lvl1pPr algn="r">
              <a:defRPr sz="4200">
                <a:solidFill>
                  <a:schemeClr val="tx1"/>
                </a:solidFill>
              </a:defRPr>
            </a:lvl1pPr>
          </a:lstStyle>
          <a:p>
            <a:fld id="{EA5A0A20-D31A-524F-9817-BCB3EBF2C029}" type="datetimeFigureOut">
              <a:rPr lang="en-US" smtClean="0"/>
              <a:t>7/27/18</a:t>
            </a:fld>
            <a:endParaRPr lang="en-US"/>
          </a:p>
        </p:txBody>
      </p:sp>
      <p:sp>
        <p:nvSpPr>
          <p:cNvPr id="5" name="Footer Placeholder 4"/>
          <p:cNvSpPr>
            <a:spLocks noGrp="1"/>
          </p:cNvSpPr>
          <p:nvPr>
            <p:ph type="ftr" sz="quarter" idx="3"/>
          </p:nvPr>
        </p:nvSpPr>
        <p:spPr>
          <a:xfrm>
            <a:off x="2878392" y="25101980"/>
            <a:ext cx="21019593" cy="1557867"/>
          </a:xfrm>
          <a:prstGeom prst="rect">
            <a:avLst/>
          </a:prstGeom>
        </p:spPr>
        <p:txBody>
          <a:bodyPr vert="horz" lIns="91440" tIns="45720" rIns="91440" bIns="45720" rtlCol="0" anchor="ctr"/>
          <a:lstStyle>
            <a:lvl1pPr algn="l">
              <a:defRPr sz="4200">
                <a:solidFill>
                  <a:schemeClr val="tx1"/>
                </a:solidFill>
              </a:defRPr>
            </a:lvl1pPr>
          </a:lstStyle>
          <a:p>
            <a:endParaRPr lang="en-US"/>
          </a:p>
        </p:txBody>
      </p:sp>
      <p:sp>
        <p:nvSpPr>
          <p:cNvPr id="6" name="Slide Number Placeholder 5"/>
          <p:cNvSpPr>
            <a:spLocks noGrp="1"/>
          </p:cNvSpPr>
          <p:nvPr>
            <p:ph type="sldNum" sz="quarter" idx="4"/>
          </p:nvPr>
        </p:nvSpPr>
        <p:spPr>
          <a:xfrm>
            <a:off x="33119140" y="25101980"/>
            <a:ext cx="2407276" cy="1557867"/>
          </a:xfrm>
          <a:prstGeom prst="rect">
            <a:avLst/>
          </a:prstGeom>
        </p:spPr>
        <p:txBody>
          <a:bodyPr vert="horz" lIns="91440" tIns="45720" rIns="91440" bIns="45720" rtlCol="0" anchor="ctr"/>
          <a:lstStyle>
            <a:lvl1pPr algn="r">
              <a:defRPr sz="4200">
                <a:solidFill>
                  <a:schemeClr val="tx1"/>
                </a:solidFill>
              </a:defRPr>
            </a:lvl1pPr>
          </a:lstStyle>
          <a:p>
            <a:fld id="{8ADC40CB-8D5B-4E4A-AE15-FB2C6046A81F}" type="slidenum">
              <a:rPr lang="en-US" smtClean="0"/>
              <a:t>‹#›</a:t>
            </a:fld>
            <a:endParaRPr lang="en-US"/>
          </a:p>
        </p:txBody>
      </p:sp>
    </p:spTree>
    <p:extLst>
      <p:ext uri="{BB962C8B-B14F-4D97-AF65-F5344CB8AC3E}">
        <p14:creationId xmlns:p14="http://schemas.microsoft.com/office/powerpoint/2010/main" val="206324391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Lst>
  <p:txStyles>
    <p:titleStyle>
      <a:lvl1pPr algn="ctr" defTabSz="3840480" rtl="0" eaLnBrk="1" latinLnBrk="0" hangingPunct="1">
        <a:lnSpc>
          <a:spcPct val="90000"/>
        </a:lnSpc>
        <a:spcBef>
          <a:spcPct val="0"/>
        </a:spcBef>
        <a:buNone/>
        <a:defRPr sz="15120" kern="1200" cap="all" baseline="0">
          <a:solidFill>
            <a:schemeClr val="tx1"/>
          </a:solidFill>
          <a:effectLst/>
          <a:latin typeface="+mj-lt"/>
          <a:ea typeface="+mj-ea"/>
          <a:cs typeface="+mj-cs"/>
        </a:defRPr>
      </a:lvl1pPr>
    </p:titleStyle>
    <p:bodyStyle>
      <a:lvl1pPr marL="960120" indent="-960120" algn="l" defTabSz="3840480" rtl="0" eaLnBrk="1" latinLnBrk="0" hangingPunct="1">
        <a:lnSpc>
          <a:spcPct val="120000"/>
        </a:lnSpc>
        <a:spcBef>
          <a:spcPts val="4200"/>
        </a:spcBef>
        <a:buClr>
          <a:schemeClr val="tx1"/>
        </a:buClr>
        <a:buFont typeface="Arial" panose="020B0604020202020204" pitchFamily="34" charset="0"/>
        <a:buChar char="•"/>
        <a:defRPr sz="8400" kern="1200" cap="all" baseline="0">
          <a:solidFill>
            <a:schemeClr val="tx1"/>
          </a:solidFill>
          <a:effectLst/>
          <a:latin typeface="+mn-lt"/>
          <a:ea typeface="+mn-ea"/>
          <a:cs typeface="+mn-cs"/>
        </a:defRPr>
      </a:lvl1pPr>
      <a:lvl2pPr marL="2880360" indent="-960120" algn="l" defTabSz="3840480" rtl="0" eaLnBrk="1" latinLnBrk="0" hangingPunct="1">
        <a:lnSpc>
          <a:spcPct val="120000"/>
        </a:lnSpc>
        <a:spcBef>
          <a:spcPts val="2100"/>
        </a:spcBef>
        <a:buClr>
          <a:schemeClr val="tx1"/>
        </a:buClr>
        <a:buFont typeface="Arial" panose="020B0604020202020204" pitchFamily="34" charset="0"/>
        <a:buChar char="•"/>
        <a:defRPr sz="7560" kern="1200" cap="all" baseline="0">
          <a:solidFill>
            <a:schemeClr val="tx1"/>
          </a:solidFill>
          <a:effectLst/>
          <a:latin typeface="+mn-lt"/>
          <a:ea typeface="+mn-ea"/>
          <a:cs typeface="+mn-cs"/>
        </a:defRPr>
      </a:lvl2pPr>
      <a:lvl3pPr marL="4800600" indent="-960120" algn="l" defTabSz="3840480" rtl="0" eaLnBrk="1" latinLnBrk="0" hangingPunct="1">
        <a:lnSpc>
          <a:spcPct val="120000"/>
        </a:lnSpc>
        <a:spcBef>
          <a:spcPts val="2100"/>
        </a:spcBef>
        <a:buClr>
          <a:schemeClr val="tx1"/>
        </a:buClr>
        <a:buFont typeface="Arial" panose="020B0604020202020204" pitchFamily="34" charset="0"/>
        <a:buChar char="•"/>
        <a:defRPr sz="6720" kern="1200" cap="all" baseline="0">
          <a:solidFill>
            <a:schemeClr val="tx1"/>
          </a:solidFill>
          <a:effectLst/>
          <a:latin typeface="+mn-lt"/>
          <a:ea typeface="+mn-ea"/>
          <a:cs typeface="+mn-cs"/>
        </a:defRPr>
      </a:lvl3pPr>
      <a:lvl4pPr marL="672084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4pPr>
      <a:lvl5pPr marL="864108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5pPr>
      <a:lvl6pPr marL="1056132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6pPr>
      <a:lvl7pPr marL="1248156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7pPr>
      <a:lvl8pPr marL="1440180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8pPr>
      <a:lvl9pPr marL="1632204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tiff"/><Relationship Id="rId10" Type="http://schemas.openxmlformats.org/officeDocument/2006/relationships/image" Target="../media/image10.gif"/><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tiff"/><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5000">
              <a:srgbClr val="7030A0">
                <a:lumMod val="97000"/>
                <a:alpha val="72000"/>
              </a:srgbClr>
            </a:gs>
            <a:gs pos="42000">
              <a:schemeClr val="accent4">
                <a:alpha val="52000"/>
              </a:schemeClr>
            </a:gs>
            <a:gs pos="0">
              <a:schemeClr val="bg1"/>
            </a:gs>
            <a:gs pos="94000">
              <a:srgbClr val="020433">
                <a:alpha val="49000"/>
              </a:srgb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0" y="0"/>
            <a:ext cx="38404800" cy="1404256"/>
          </a:xfrm>
          <a:noFill/>
        </p:spPr>
        <p:txBody>
          <a:bodyPr/>
          <a:lstStyle/>
          <a:p>
            <a:pPr algn="l"/>
            <a:r>
              <a:rPr lang="en-US" sz="8000" b="0" cap="none" dirty="0"/>
              <a:t>Properties of correlated solar flares and CMEs, revisited: more data, more questions</a:t>
            </a:r>
            <a:endParaRPr lang="en-US" sz="8000" cap="none" dirty="0"/>
          </a:p>
        </p:txBody>
      </p:sp>
      <p:sp>
        <p:nvSpPr>
          <p:cNvPr id="9" name="Subtitle 8"/>
          <p:cNvSpPr>
            <a:spLocks noGrp="1"/>
          </p:cNvSpPr>
          <p:nvPr>
            <p:ph type="subTitle" idx="1"/>
          </p:nvPr>
        </p:nvSpPr>
        <p:spPr>
          <a:xfrm>
            <a:off x="0" y="1412509"/>
            <a:ext cx="38404800" cy="842554"/>
          </a:xfrm>
          <a:noFill/>
        </p:spPr>
        <p:txBody>
          <a:bodyPr>
            <a:normAutofit/>
          </a:bodyPr>
          <a:lstStyle/>
          <a:p>
            <a:pPr algn="l"/>
            <a:r>
              <a:rPr lang="en-US" sz="3200" cap="none" dirty="0" smtClean="0"/>
              <a:t>Alicia Aarnio, Hale Postdoctoral Fellow of Solar, Stellar, and Space Physics, University of Colorado Boulder // University of North Carolina Greensboro</a:t>
            </a:r>
            <a:endParaRPr lang="en-US" sz="3200" cap="none" dirty="0"/>
          </a:p>
        </p:txBody>
      </p:sp>
      <p:sp>
        <p:nvSpPr>
          <p:cNvPr id="10" name="Text Placeholder 9"/>
          <p:cNvSpPr>
            <a:spLocks noGrp="1"/>
          </p:cNvSpPr>
          <p:nvPr>
            <p:ph type="body" sz="quarter" idx="19"/>
          </p:nvPr>
        </p:nvSpPr>
        <p:spPr/>
        <p:txBody>
          <a:bodyPr>
            <a:normAutofit/>
          </a:bodyPr>
          <a:lstStyle/>
          <a:p>
            <a:pPr marL="468313" indent="-468313" algn="just">
              <a:lnSpc>
                <a:spcPct val="100000"/>
              </a:lnSpc>
            </a:pPr>
            <a:r>
              <a:rPr lang="en-US" sz="3600" b="1" u="sng" cap="none" dirty="0" smtClean="0"/>
              <a:t>Motivation</a:t>
            </a:r>
            <a:r>
              <a:rPr lang="en-US" sz="3600" b="1" cap="none" dirty="0"/>
              <a:t>:</a:t>
            </a:r>
            <a:r>
              <a:rPr lang="en-US" sz="3600" cap="none" dirty="0"/>
              <a:t> </a:t>
            </a:r>
            <a:r>
              <a:rPr lang="en-US" sz="3600" cap="none" dirty="0" smtClean="0"/>
              <a:t>explore the relationship between solar flares and coronal mass ejections (CMEs). Develop </a:t>
            </a:r>
            <a:r>
              <a:rPr lang="en-US" sz="3600" cap="none" dirty="0"/>
              <a:t>empirical scaling relationships to apply to space- and </a:t>
            </a:r>
            <a:r>
              <a:rPr lang="en-US" sz="3600" cap="none" dirty="0" err="1"/>
              <a:t>exo</a:t>
            </a:r>
            <a:r>
              <a:rPr lang="en-US" sz="3600" cap="none" dirty="0"/>
              <a:t>-weather forecasting, stellar evolution models</a:t>
            </a:r>
          </a:p>
          <a:p>
            <a:pPr marL="468313" indent="-468313" algn="just">
              <a:lnSpc>
                <a:spcPct val="100000"/>
              </a:lnSpc>
            </a:pPr>
            <a:r>
              <a:rPr lang="en-US" sz="3600" b="1" u="sng" cap="none" dirty="0"/>
              <a:t>Applications</a:t>
            </a:r>
            <a:r>
              <a:rPr lang="en-US" sz="3600" b="1" cap="none" dirty="0"/>
              <a:t>:</a:t>
            </a:r>
            <a:r>
              <a:rPr lang="en-US" sz="3600" cap="none" dirty="0"/>
              <a:t> Learning more about solar flares and CMEs: which are correlated? What are their physical properties? Does this have predictive, space weather applications? What might we infer about mass loss in solar-type stars?</a:t>
            </a:r>
            <a:endParaRPr lang="en-US" sz="3600" b="1" cap="none" dirty="0"/>
          </a:p>
          <a:p>
            <a:pPr marL="468313" indent="-468313" algn="just">
              <a:lnSpc>
                <a:spcPct val="100000"/>
              </a:lnSpc>
            </a:pPr>
            <a:r>
              <a:rPr lang="en-US" sz="3600" b="1" u="sng" cap="none" dirty="0" smtClean="0"/>
              <a:t>Premise</a:t>
            </a:r>
            <a:r>
              <a:rPr lang="en-US" sz="3600" b="1" cap="none" dirty="0"/>
              <a:t>:</a:t>
            </a:r>
            <a:r>
              <a:rPr lang="en-US" sz="3600" cap="none" dirty="0"/>
              <a:t> For correlated flares and CMEs---i.e., those arising from the same release of magnetic energy---the properties of the resultant events should be physically </a:t>
            </a:r>
            <a:r>
              <a:rPr lang="en-US" sz="3600" cap="none" dirty="0" smtClean="0"/>
              <a:t>related</a:t>
            </a:r>
          </a:p>
        </p:txBody>
      </p:sp>
      <p:sp>
        <p:nvSpPr>
          <p:cNvPr id="11" name="Text Placeholder 10"/>
          <p:cNvSpPr>
            <a:spLocks noGrp="1"/>
          </p:cNvSpPr>
          <p:nvPr>
            <p:ph type="body" sz="quarter" idx="20"/>
          </p:nvPr>
        </p:nvSpPr>
        <p:spPr>
          <a:xfrm>
            <a:off x="13409612" y="2522537"/>
            <a:ext cx="11585575" cy="17345615"/>
          </a:xfrm>
        </p:spPr>
        <p:txBody>
          <a:bodyPr numCol="1">
            <a:normAutofit lnSpcReduction="10000"/>
          </a:bodyPr>
          <a:lstStyle/>
          <a:p>
            <a:pPr marL="0" indent="0">
              <a:buNone/>
            </a:pPr>
            <a:r>
              <a:rPr lang="en-US" sz="3400" b="1" cap="none" dirty="0" smtClean="0"/>
              <a:t>Data summary:</a:t>
            </a:r>
          </a:p>
          <a:p>
            <a:pPr marL="6877050" indent="-508000">
              <a:lnSpc>
                <a:spcPct val="75000"/>
              </a:lnSpc>
            </a:pPr>
            <a:r>
              <a:rPr lang="en-US" sz="2600" i="1" cap="none" dirty="0" smtClean="0"/>
              <a:t>SOHO/LASCO</a:t>
            </a:r>
            <a:endParaRPr lang="en-US" sz="2600" i="1" cap="none" dirty="0"/>
          </a:p>
          <a:p>
            <a:pPr marL="7091363" lvl="2" indent="-331788">
              <a:lnSpc>
                <a:spcPct val="75000"/>
              </a:lnSpc>
            </a:pPr>
            <a:r>
              <a:rPr lang="en-US" sz="2600" cap="none" dirty="0"/>
              <a:t>C2: 1.5-6R</a:t>
            </a:r>
            <a:r>
              <a:rPr lang="en-US" sz="2600" cap="none" baseline="-25000" dirty="0"/>
              <a:t>☉</a:t>
            </a:r>
          </a:p>
          <a:p>
            <a:pPr marL="7091363" lvl="2" indent="-331788">
              <a:lnSpc>
                <a:spcPct val="75000"/>
              </a:lnSpc>
            </a:pPr>
            <a:r>
              <a:rPr lang="en-US" sz="2600" cap="none" dirty="0"/>
              <a:t>27,639 CMEs</a:t>
            </a:r>
          </a:p>
          <a:p>
            <a:pPr marL="7091363" lvl="2" indent="-331788">
              <a:lnSpc>
                <a:spcPct val="75000"/>
              </a:lnSpc>
            </a:pPr>
            <a:r>
              <a:rPr lang="en-US" sz="2600" b="1" u="sng" cap="none" dirty="0"/>
              <a:t>17,256</a:t>
            </a:r>
            <a:r>
              <a:rPr lang="en-US" sz="2600" cap="none" dirty="0"/>
              <a:t> </a:t>
            </a:r>
            <a:r>
              <a:rPr lang="en-US" sz="2600" cap="none" dirty="0" smtClean="0"/>
              <a:t>w/masses</a:t>
            </a:r>
          </a:p>
          <a:p>
            <a:pPr marL="6877050" indent="-508000">
              <a:lnSpc>
                <a:spcPct val="75000"/>
              </a:lnSpc>
            </a:pPr>
            <a:r>
              <a:rPr lang="en-US" sz="2600" i="1" cap="none" dirty="0" smtClean="0"/>
              <a:t>GOES/XRS</a:t>
            </a:r>
            <a:endParaRPr lang="en-US" sz="2600" i="1" cap="none" dirty="0"/>
          </a:p>
          <a:p>
            <a:pPr marL="7150100" lvl="2" indent="-331788">
              <a:lnSpc>
                <a:spcPct val="75000"/>
              </a:lnSpc>
            </a:pPr>
            <a:r>
              <a:rPr lang="en-US" sz="2600" cap="none" dirty="0"/>
              <a:t>Full-disk integrated X-ray flux</a:t>
            </a:r>
          </a:p>
          <a:p>
            <a:pPr marL="7150100" lvl="2" indent="-331788">
              <a:lnSpc>
                <a:spcPct val="75000"/>
              </a:lnSpc>
            </a:pPr>
            <a:r>
              <a:rPr lang="en-US" sz="2600" cap="none" dirty="0"/>
              <a:t>36,534 flares</a:t>
            </a:r>
          </a:p>
          <a:p>
            <a:pPr marL="7150100" lvl="2" indent="-331788">
              <a:lnSpc>
                <a:spcPct val="75000"/>
              </a:lnSpc>
            </a:pPr>
            <a:r>
              <a:rPr lang="en-US" sz="2600" b="1" u="sng" cap="none" dirty="0"/>
              <a:t>16,682</a:t>
            </a:r>
            <a:r>
              <a:rPr lang="en-US" sz="2600" cap="none" dirty="0"/>
              <a:t> w/optical </a:t>
            </a:r>
            <a:r>
              <a:rPr lang="en-US" sz="2600" cap="none" dirty="0" smtClean="0"/>
              <a:t>positions</a:t>
            </a:r>
          </a:p>
          <a:p>
            <a:pPr marL="7150100" lvl="2" indent="-331788">
              <a:lnSpc>
                <a:spcPct val="75000"/>
              </a:lnSpc>
            </a:pPr>
            <a:endParaRPr lang="en-US" sz="2600" cap="none" dirty="0" smtClean="0"/>
          </a:p>
          <a:p>
            <a:pPr marL="466725" indent="-466725" algn="just">
              <a:lnSpc>
                <a:spcPct val="100000"/>
              </a:lnSpc>
            </a:pPr>
            <a:endParaRPr lang="en-US" sz="3000" cap="none" dirty="0" smtClean="0"/>
          </a:p>
          <a:p>
            <a:pPr marL="466725" indent="-466725" algn="just">
              <a:lnSpc>
                <a:spcPct val="100000"/>
              </a:lnSpc>
            </a:pPr>
            <a:r>
              <a:rPr lang="en-US" sz="3000" cap="none" dirty="0" smtClean="0"/>
              <a:t>Refined time window selection: </a:t>
            </a:r>
            <a:r>
              <a:rPr lang="en-US" sz="3000" cap="none" dirty="0"/>
              <a:t>CMEs </a:t>
            </a:r>
            <a:r>
              <a:rPr lang="en-US" sz="3000" cap="none" dirty="0" smtClean="0"/>
              <a:t>25-95 </a:t>
            </a:r>
            <a:r>
              <a:rPr lang="en-US" sz="3000" cap="none" dirty="0"/>
              <a:t>minutes after </a:t>
            </a:r>
            <a:r>
              <a:rPr lang="en-US" sz="3000" cap="none" dirty="0" smtClean="0"/>
              <a:t>flares </a:t>
            </a:r>
            <a:r>
              <a:rPr lang="en-US" sz="3000" cap="none" dirty="0" smtClean="0">
                <a:sym typeface="Wingdings"/>
              </a:rPr>
              <a:t> narrows sample to </a:t>
            </a:r>
            <a:r>
              <a:rPr lang="en-US" sz="3000" cap="none" dirty="0" smtClean="0"/>
              <a:t>7,067 </a:t>
            </a:r>
            <a:r>
              <a:rPr lang="en-US" sz="3000" cap="none" dirty="0"/>
              <a:t>flare-CME </a:t>
            </a:r>
            <a:r>
              <a:rPr lang="en-US" sz="3000" cap="none" dirty="0" smtClean="0"/>
              <a:t>pairs</a:t>
            </a:r>
            <a:endParaRPr lang="en-US" sz="2600" cap="none" dirty="0"/>
          </a:p>
          <a:p>
            <a:pPr marL="466725" indent="-466725" algn="just">
              <a:lnSpc>
                <a:spcPct val="100000"/>
              </a:lnSpc>
            </a:pPr>
            <a:r>
              <a:rPr lang="en-US" sz="3000" cap="none" dirty="0" smtClean="0"/>
              <a:t>Applied </a:t>
            </a:r>
            <a:r>
              <a:rPr lang="en-US" sz="3000" cap="none" dirty="0"/>
              <a:t>+/-45 degree spatial cut </a:t>
            </a:r>
            <a:r>
              <a:rPr lang="en-US" sz="3000" cap="none" dirty="0" smtClean="0"/>
              <a:t>criterion </a:t>
            </a:r>
            <a:r>
              <a:rPr lang="en-US" sz="3000" cap="none" dirty="0" smtClean="0">
                <a:sym typeface="Wingdings"/>
              </a:rPr>
              <a:t> </a:t>
            </a:r>
            <a:r>
              <a:rPr lang="en-US" sz="3000" cap="none" dirty="0" smtClean="0"/>
              <a:t>1,539 </a:t>
            </a:r>
            <a:r>
              <a:rPr lang="en-US" sz="3000" cap="none" dirty="0"/>
              <a:t>events (+ 443 halo CMEs)</a:t>
            </a:r>
          </a:p>
          <a:p>
            <a:pPr marL="0" indent="0">
              <a:buNone/>
            </a:pPr>
            <a:endParaRPr lang="en-US" sz="3400" b="1" cap="none" dirty="0" smtClean="0"/>
          </a:p>
          <a:p>
            <a:pPr marL="0" indent="0">
              <a:buNone/>
            </a:pPr>
            <a:endParaRPr lang="en-US" sz="3400" b="1" cap="none" dirty="0" smtClean="0"/>
          </a:p>
          <a:p>
            <a:pPr marL="0" indent="0">
              <a:buNone/>
            </a:pPr>
            <a:r>
              <a:rPr lang="en-US" sz="1800" b="1" cap="none" dirty="0" smtClean="0"/>
              <a:t>  </a:t>
            </a:r>
          </a:p>
          <a:p>
            <a:pPr marL="0" indent="0">
              <a:buNone/>
            </a:pPr>
            <a:r>
              <a:rPr lang="en-US" sz="3400" b="1" cap="none" dirty="0" smtClean="0"/>
              <a:t>Results:</a:t>
            </a:r>
            <a:endParaRPr lang="en-US" sz="3400" cap="none" dirty="0"/>
          </a:p>
          <a:p>
            <a:pPr marL="530225" lvl="1" indent="-530225" algn="just">
              <a:lnSpc>
                <a:spcPct val="50000"/>
              </a:lnSpc>
              <a:spcBef>
                <a:spcPts val="4200"/>
              </a:spcBef>
              <a:buFont typeface="Wingdings" charset="2"/>
              <a:buChar char="ü"/>
            </a:pPr>
            <a:r>
              <a:rPr lang="en-US" sz="3400" cap="none" dirty="0"/>
              <a:t>CMEs associated with flares </a:t>
            </a:r>
            <a:endParaRPr lang="en-US" sz="3400" cap="none" dirty="0" smtClean="0"/>
          </a:p>
          <a:p>
            <a:pPr marL="0" lvl="1" indent="0" algn="just">
              <a:lnSpc>
                <a:spcPct val="50000"/>
              </a:lnSpc>
              <a:spcBef>
                <a:spcPts val="4200"/>
              </a:spcBef>
              <a:buNone/>
            </a:pPr>
            <a:r>
              <a:rPr lang="en-US" sz="3400" cap="none" dirty="0" smtClean="0"/>
              <a:t>have higher average linear </a:t>
            </a:r>
          </a:p>
          <a:p>
            <a:pPr marL="0" lvl="1" indent="0" algn="just">
              <a:lnSpc>
                <a:spcPct val="50000"/>
              </a:lnSpc>
              <a:spcBef>
                <a:spcPts val="4200"/>
              </a:spcBef>
              <a:buNone/>
            </a:pPr>
            <a:r>
              <a:rPr lang="en-US" sz="3400" cap="none" dirty="0" smtClean="0"/>
              <a:t>speeds than CMEs not associated </a:t>
            </a:r>
          </a:p>
          <a:p>
            <a:pPr marL="0" lvl="1" indent="0" algn="just">
              <a:lnSpc>
                <a:spcPct val="50000"/>
              </a:lnSpc>
              <a:spcBef>
                <a:spcPts val="4200"/>
              </a:spcBef>
              <a:buNone/>
            </a:pPr>
            <a:r>
              <a:rPr lang="en-US" sz="3400" cap="none" dirty="0" smtClean="0"/>
              <a:t>with flares; tend to decelerate</a:t>
            </a:r>
          </a:p>
          <a:p>
            <a:pPr marL="0" indent="0">
              <a:buNone/>
            </a:pPr>
            <a:endParaRPr lang="en-US" sz="3400" b="1" cap="none" dirty="0" smtClean="0"/>
          </a:p>
          <a:p>
            <a:pPr marL="527050" indent="-527050"/>
            <a:endParaRPr lang="en-US" sz="3400" cap="none" dirty="0" smtClean="0"/>
          </a:p>
          <a:p>
            <a:pPr marL="527050" indent="-527050"/>
            <a:endParaRPr lang="en-US" sz="3400" cap="none" dirty="0"/>
          </a:p>
          <a:p>
            <a:pPr marL="527050" indent="-527050"/>
            <a:endParaRPr lang="en-US" sz="3400" cap="none" dirty="0" smtClean="0"/>
          </a:p>
          <a:p>
            <a:pPr marL="0" indent="0">
              <a:buNone/>
            </a:pPr>
            <a:endParaRPr lang="en-US" sz="2600" cap="none" dirty="0" smtClean="0"/>
          </a:p>
          <a:p>
            <a:endParaRPr lang="en-US" sz="3400" dirty="0"/>
          </a:p>
          <a:p>
            <a:pPr lvl="1"/>
            <a:endParaRPr lang="en-US" sz="3400" cap="none" dirty="0"/>
          </a:p>
        </p:txBody>
      </p:sp>
      <p:sp>
        <p:nvSpPr>
          <p:cNvPr id="12" name="Text Placeholder 11"/>
          <p:cNvSpPr>
            <a:spLocks noGrp="1"/>
          </p:cNvSpPr>
          <p:nvPr>
            <p:ph type="body" sz="quarter" idx="22"/>
          </p:nvPr>
        </p:nvSpPr>
        <p:spPr>
          <a:xfrm>
            <a:off x="928479" y="10269416"/>
            <a:ext cx="5312158" cy="6042896"/>
          </a:xfrm>
        </p:spPr>
        <p:txBody>
          <a:bodyPr>
            <a:normAutofit/>
          </a:bodyPr>
          <a:lstStyle/>
          <a:p>
            <a:pPr marL="0" indent="0">
              <a:lnSpc>
                <a:spcPct val="100000"/>
              </a:lnSpc>
              <a:buNone/>
            </a:pPr>
            <a:r>
              <a:rPr lang="en-US" sz="3400" b="1" cap="none" dirty="0" smtClean="0"/>
              <a:t>Procedure:</a:t>
            </a:r>
          </a:p>
          <a:p>
            <a:pPr marL="1035050" lvl="1" indent="-508000">
              <a:lnSpc>
                <a:spcPct val="100000"/>
              </a:lnSpc>
            </a:pPr>
            <a:r>
              <a:rPr lang="en-US" sz="3400" cap="none" dirty="0"/>
              <a:t>Cross-reference GOES X-ray flare and LASCO CME databases</a:t>
            </a:r>
          </a:p>
          <a:p>
            <a:pPr marL="1035050" lvl="1" indent="-508000">
              <a:lnSpc>
                <a:spcPct val="100000"/>
              </a:lnSpc>
            </a:pPr>
            <a:r>
              <a:rPr lang="en-US" sz="3400" cap="none" dirty="0"/>
              <a:t>Apply temporal and spatial cuts</a:t>
            </a:r>
          </a:p>
          <a:p>
            <a:pPr marL="1035050" lvl="1" indent="-508000">
              <a:lnSpc>
                <a:spcPct val="100000"/>
              </a:lnSpc>
            </a:pPr>
            <a:r>
              <a:rPr lang="en-US" sz="3400" cap="none" dirty="0"/>
              <a:t>Use statistical tests to assess significance</a:t>
            </a:r>
          </a:p>
          <a:p>
            <a:pPr lvl="1"/>
            <a:endParaRPr lang="en-US" sz="3200" cap="none" dirty="0"/>
          </a:p>
        </p:txBody>
      </p:sp>
      <p:sp>
        <p:nvSpPr>
          <p:cNvPr id="13" name="Text Placeholder 12"/>
          <p:cNvSpPr>
            <a:spLocks noGrp="1"/>
          </p:cNvSpPr>
          <p:nvPr>
            <p:ph type="body" sz="quarter" idx="23"/>
          </p:nvPr>
        </p:nvSpPr>
        <p:spPr>
          <a:xfrm>
            <a:off x="928478" y="22340435"/>
            <a:ext cx="11585575" cy="6403748"/>
          </a:xfrm>
        </p:spPr>
        <p:txBody>
          <a:bodyPr>
            <a:noAutofit/>
          </a:bodyPr>
          <a:lstStyle/>
          <a:p>
            <a:pPr marL="0" indent="0" algn="just">
              <a:buNone/>
            </a:pPr>
            <a:r>
              <a:rPr lang="en-US" sz="2600" b="1" cap="none" dirty="0" smtClean="0"/>
              <a:t>Abstract </a:t>
            </a:r>
            <a:r>
              <a:rPr lang="en-US" sz="2600" cap="none" dirty="0" smtClean="0"/>
              <a:t>-- Outstanding </a:t>
            </a:r>
            <a:r>
              <a:rPr lang="en-US" sz="2600" cap="none" dirty="0"/>
              <a:t>problems in young stellar systems revolve around mass loss, angular momentum evolution, and the effects of energetic events on the surrounding environs. Likewise, the latter of these drives much research into our own system's space weather and the development of predictive algorithms for geomagnetic storms. So dually motivated, we have leveraged a big-data approach to combine two decades of GOES and LASCO data to identify a large sample of spatially and temporally correlated flares and CMEs. In this </a:t>
            </a:r>
            <a:r>
              <a:rPr lang="en-US" sz="2600" cap="none" dirty="0" smtClean="0"/>
              <a:t>poster, we mention </a:t>
            </a:r>
            <a:r>
              <a:rPr lang="en-US" sz="2600" cap="none" dirty="0"/>
              <a:t>results of our previous efforts for solar cycle 23 and </a:t>
            </a:r>
            <a:r>
              <a:rPr lang="en-US" sz="2600" cap="none" dirty="0" smtClean="0"/>
              <a:t>present an </a:t>
            </a:r>
            <a:r>
              <a:rPr lang="en-US" sz="2600" cap="none" dirty="0"/>
              <a:t>updated catalog inclusive of part of cycle </a:t>
            </a:r>
            <a:r>
              <a:rPr lang="en-US" sz="2600" cap="none" dirty="0" smtClean="0"/>
              <a:t>24, </a:t>
            </a:r>
            <a:r>
              <a:rPr lang="en-US" sz="2600" cap="none" dirty="0"/>
              <a:t>having now doubled the sample. We present changes across the solar cycles, find correlated physical properties in spatially and temporally coincident pairs of events, and have taken further measures to identify sets of related events. Lastly, we </a:t>
            </a:r>
            <a:r>
              <a:rPr lang="en-US" sz="2600" cap="none" dirty="0" smtClean="0"/>
              <a:t>make </a:t>
            </a:r>
            <a:r>
              <a:rPr lang="en-US" sz="2600" cap="none" dirty="0"/>
              <a:t>a cautionary note regarding changes in observational cadence that need to be accounted for when aggregating this large data set.</a:t>
            </a:r>
            <a:endParaRPr lang="en-US" sz="2600" cap="none" dirty="0"/>
          </a:p>
        </p:txBody>
      </p:sp>
      <p:sp>
        <p:nvSpPr>
          <p:cNvPr id="14" name="Text Placeholder 13"/>
          <p:cNvSpPr>
            <a:spLocks noGrp="1"/>
          </p:cNvSpPr>
          <p:nvPr>
            <p:ph type="body" sz="quarter" idx="24"/>
          </p:nvPr>
        </p:nvSpPr>
        <p:spPr>
          <a:xfrm>
            <a:off x="13409614" y="20372661"/>
            <a:ext cx="11859162" cy="8662865"/>
          </a:xfrm>
          <a:solidFill>
            <a:srgbClr val="FF0000">
              <a:alpha val="9000"/>
            </a:srgbClr>
          </a:solidFill>
        </p:spPr>
        <p:txBody>
          <a:bodyPr>
            <a:normAutofit lnSpcReduction="10000"/>
          </a:bodyPr>
          <a:lstStyle/>
          <a:p>
            <a:pPr marL="0" indent="0">
              <a:buNone/>
            </a:pPr>
            <a:r>
              <a:rPr lang="en-US" sz="3400" b="1" cap="none" dirty="0" smtClean="0"/>
              <a:t>Caveat emptor!</a:t>
            </a:r>
          </a:p>
          <a:p>
            <a:pPr marL="460375" indent="-460375"/>
            <a:r>
              <a:rPr lang="en-US" sz="3400" cap="none" dirty="0" smtClean="0"/>
              <a:t>N</a:t>
            </a:r>
            <a:r>
              <a:rPr lang="en-US" sz="3400" cap="none" baseline="-25000" dirty="0" smtClean="0"/>
              <a:t>CME</a:t>
            </a:r>
            <a:r>
              <a:rPr lang="en-US" sz="3400" cap="none" dirty="0" smtClean="0"/>
              <a:t> </a:t>
            </a:r>
            <a:r>
              <a:rPr lang="en-US" sz="3400" cap="none" dirty="0"/>
              <a:t>in cycle 24 ≳ </a:t>
            </a:r>
            <a:r>
              <a:rPr lang="en-US" sz="3400" cap="none" dirty="0" smtClean="0"/>
              <a:t>23 </a:t>
            </a:r>
            <a:r>
              <a:rPr lang="mr-IN" sz="3400" cap="none" dirty="0" smtClean="0"/>
              <a:t>…</a:t>
            </a:r>
            <a:r>
              <a:rPr lang="en-US" sz="3400" cap="none" dirty="0" smtClean="0"/>
              <a:t>?</a:t>
            </a:r>
            <a:endParaRPr lang="en-US" sz="3400" cap="none" dirty="0"/>
          </a:p>
          <a:p>
            <a:pPr lvl="1"/>
            <a:endParaRPr lang="en-US" sz="3400" cap="none" dirty="0"/>
          </a:p>
          <a:p>
            <a:pPr marL="0" indent="0">
              <a:buNone/>
            </a:pPr>
            <a:endParaRPr lang="en-US" sz="3400" cap="none" dirty="0" smtClean="0"/>
          </a:p>
          <a:p>
            <a:pPr marL="0" indent="0">
              <a:buNone/>
            </a:pPr>
            <a:endParaRPr lang="en-US" sz="3400" cap="none" dirty="0" smtClean="0"/>
          </a:p>
          <a:p>
            <a:pPr marL="0" indent="0" algn="just">
              <a:buNone/>
            </a:pPr>
            <a:r>
              <a:rPr lang="en-US" sz="3400" cap="none" dirty="0" err="1" smtClean="0"/>
              <a:t>Compagnino</a:t>
            </a:r>
            <a:r>
              <a:rPr lang="en-US" sz="3400" cap="none" dirty="0" smtClean="0"/>
              <a:t>, Romano, &amp; Zuccarello (2017) compared automated CME detection (blue histogram) to manual CDAW (black), noted cycle 24 discrepancy. LASCO cadence increased June</a:t>
            </a:r>
            <a:r>
              <a:rPr lang="en-US" sz="3400" cap="none" dirty="0"/>
              <a:t>, </a:t>
            </a:r>
            <a:r>
              <a:rPr lang="en-US" sz="3400" cap="none" dirty="0" smtClean="0"/>
              <a:t>2010</a:t>
            </a:r>
            <a:r>
              <a:rPr lang="en-US" sz="3400" cap="none" dirty="0" smtClean="0">
                <a:sym typeface="Wingdings"/>
              </a:rPr>
              <a:t> </a:t>
            </a:r>
            <a:r>
              <a:rPr lang="en-US" sz="3400" cap="none" dirty="0" smtClean="0"/>
              <a:t>lower mass CME detection rate increased! Comparing data of mixed cadence will yield mixed results</a:t>
            </a:r>
            <a:r>
              <a:rPr lang="mr-IN" sz="3400" cap="none" dirty="0" smtClean="0"/>
              <a:t>…</a:t>
            </a:r>
            <a:endParaRPr lang="en-US" sz="3400" cap="none" dirty="0"/>
          </a:p>
        </p:txBody>
      </p:sp>
      <p:sp>
        <p:nvSpPr>
          <p:cNvPr id="16" name="Text Placeholder 15"/>
          <p:cNvSpPr>
            <a:spLocks noGrp="1"/>
          </p:cNvSpPr>
          <p:nvPr>
            <p:ph type="body" sz="quarter" idx="26"/>
          </p:nvPr>
        </p:nvSpPr>
        <p:spPr>
          <a:xfrm>
            <a:off x="25981025" y="2522537"/>
            <a:ext cx="11585575" cy="25190817"/>
          </a:xfrm>
        </p:spPr>
        <p:txBody>
          <a:bodyPr numCol="2">
            <a:normAutofit/>
          </a:bodyPr>
          <a:lstStyle/>
          <a:p>
            <a:pPr marL="582613" lvl="1" indent="-481013" algn="just">
              <a:lnSpc>
                <a:spcPct val="110000"/>
              </a:lnSpc>
              <a:buFont typeface="Wingdings" charset="2"/>
              <a:buChar char="ü"/>
            </a:pPr>
            <a:r>
              <a:rPr lang="en-US" sz="3200" cap="none" dirty="0" smtClean="0"/>
              <a:t>flare-associated </a:t>
            </a:r>
            <a:r>
              <a:rPr lang="en-US" sz="3200" cap="none" dirty="0"/>
              <a:t>CMEs tend to decelerate </a:t>
            </a:r>
            <a:endParaRPr lang="en-US" sz="3200" cap="none" dirty="0" smtClean="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558800" lvl="1" indent="-457200" algn="just">
              <a:lnSpc>
                <a:spcPct val="110000"/>
              </a:lnSpc>
              <a:buFont typeface="Wingdings" charset="2"/>
              <a:buChar char="ü"/>
            </a:pPr>
            <a:r>
              <a:rPr lang="en-US" sz="3200" cap="none" dirty="0" smtClean="0"/>
              <a:t>wider </a:t>
            </a:r>
            <a:r>
              <a:rPr lang="en-US" sz="3200" cap="none" dirty="0"/>
              <a:t>CMEs are more massive than narrow CMEs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582613" lvl="1" indent="-481013" algn="just">
              <a:lnSpc>
                <a:spcPct val="110000"/>
              </a:lnSpc>
              <a:buFont typeface="Wingdings" charset="2"/>
              <a:buChar char="ü"/>
            </a:pPr>
            <a:r>
              <a:rPr lang="en-US" sz="3200" cap="none" dirty="0" smtClean="0"/>
              <a:t>The </a:t>
            </a:r>
            <a:r>
              <a:rPr lang="en-US" sz="3200" cap="none" dirty="0"/>
              <a:t>stronger the associated flare is, the more massive the CME is </a:t>
            </a:r>
          </a:p>
          <a:p>
            <a:pPr marL="1154113" lvl="3" indent="-577850" algn="just">
              <a:lnSpc>
                <a:spcPct val="110000"/>
              </a:lnSpc>
            </a:pPr>
            <a:r>
              <a:rPr lang="en-US" sz="3200" cap="none" dirty="0"/>
              <a:t>However! Functional form describing relationship may change with cycle, data selection effects must be carefully accounted for</a:t>
            </a:r>
            <a:r>
              <a:rPr lang="en-US" sz="3200" cap="none" dirty="0" smtClean="0"/>
              <a:t>.</a:t>
            </a:r>
          </a:p>
          <a:p>
            <a:pPr marL="1154113" lvl="3" indent="-577850" algn="just">
              <a:lnSpc>
                <a:spcPct val="110000"/>
              </a:lnSpc>
            </a:pPr>
            <a:r>
              <a:rPr lang="en-US" sz="3200" cap="none" dirty="0"/>
              <a:t>1996-2006: log(mass) ~ 0.70*log(flux</a:t>
            </a:r>
            <a:r>
              <a:rPr lang="en-US" sz="3200" cap="none" dirty="0" smtClean="0"/>
              <a:t>)</a:t>
            </a:r>
            <a:endParaRPr lang="en-US" sz="3200" cap="none" dirty="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a:t> </a:t>
            </a:r>
            <a:endParaRPr lang="en-US" sz="3200" cap="none" dirty="0" smtClean="0"/>
          </a:p>
          <a:p>
            <a:pPr marL="101600" lvl="1" indent="0" algn="just">
              <a:lnSpc>
                <a:spcPct val="110000"/>
              </a:lnSpc>
              <a:buNone/>
            </a:pPr>
            <a:r>
              <a:rPr lang="en-US" sz="3200" cap="none" dirty="0"/>
              <a:t> </a:t>
            </a:r>
            <a:endParaRPr lang="en-US" sz="3200" cap="none" dirty="0" smtClean="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r>
              <a:rPr lang="en-US" sz="1200" cap="none" dirty="0" smtClean="0"/>
              <a:t> </a:t>
            </a:r>
          </a:p>
          <a:p>
            <a:pPr marL="582613" lvl="1" indent="-481013" algn="just">
              <a:lnSpc>
                <a:spcPct val="110000"/>
              </a:lnSpc>
              <a:buFont typeface="Wingdings" charset="2"/>
              <a:buChar char="ü"/>
            </a:pPr>
            <a:r>
              <a:rPr lang="en-US" sz="3200" cap="none" dirty="0" smtClean="0"/>
              <a:t>the </a:t>
            </a:r>
            <a:r>
              <a:rPr lang="en-US" sz="3200" cap="none" dirty="0"/>
              <a:t>magnitude of a flare-associated CMEs deceleration increases with increasing flare flux </a:t>
            </a:r>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r>
              <a:rPr lang="en-US" sz="3200" cap="none" dirty="0" smtClean="0"/>
              <a:t>The </a:t>
            </a:r>
            <a:r>
              <a:rPr lang="en-US" sz="3200" cap="none" dirty="0"/>
              <a:t>width of a flare-associated CME is directly correlated with the flux of the flare (</a:t>
            </a:r>
            <a:r>
              <a:rPr lang="en-US" sz="3200" dirty="0"/>
              <a:t>B~56°, C~71°, M~94°, X~123°)</a:t>
            </a:r>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1154113" lvl="3" indent="-577850" algn="just">
              <a:lnSpc>
                <a:spcPct val="110000"/>
              </a:lnSpc>
            </a:pPr>
            <a:endParaRPr lang="en-US" sz="3200" cap="none" dirty="0" smtClean="0"/>
          </a:p>
          <a:p>
            <a:pPr marL="1154113" lvl="3" indent="-577850" algn="just">
              <a:lnSpc>
                <a:spcPct val="110000"/>
              </a:lnSpc>
            </a:pPr>
            <a:endParaRPr lang="en-US" sz="3200" cap="none" dirty="0"/>
          </a:p>
          <a:p>
            <a:pPr marL="576263" lvl="3" indent="0" algn="just">
              <a:lnSpc>
                <a:spcPct val="110000"/>
              </a:lnSpc>
              <a:buNone/>
            </a:pPr>
            <a:r>
              <a:rPr lang="en-US" sz="1800" cap="none" dirty="0" smtClean="0"/>
              <a:t> </a:t>
            </a:r>
          </a:p>
          <a:p>
            <a:pPr marL="1108075" lvl="1" indent="0" algn="just">
              <a:lnSpc>
                <a:spcPct val="100000"/>
              </a:lnSpc>
              <a:buNone/>
            </a:pPr>
            <a:r>
              <a:rPr lang="en-US" sz="200" cap="none" dirty="0" smtClean="0"/>
              <a:t> </a:t>
            </a:r>
          </a:p>
          <a:p>
            <a:pPr marL="1662113" lvl="1" indent="-554038" algn="just">
              <a:lnSpc>
                <a:spcPct val="100000"/>
              </a:lnSpc>
            </a:pPr>
            <a:r>
              <a:rPr lang="en-US" sz="3200" cap="none" dirty="0" smtClean="0"/>
              <a:t>1996-2016</a:t>
            </a:r>
            <a:r>
              <a:rPr lang="en-US" sz="3200" cap="none" dirty="0"/>
              <a:t>: log(mass) ~ 0.46*log(flux)</a:t>
            </a:r>
          </a:p>
          <a:p>
            <a:pPr marL="1154113" lvl="3" indent="-577850" algn="just">
              <a:lnSpc>
                <a:spcPct val="110000"/>
              </a:lnSpc>
            </a:pPr>
            <a:endParaRPr lang="en-US" sz="3200" cap="none" dirty="0"/>
          </a:p>
        </p:txBody>
      </p:sp>
      <p:sp>
        <p:nvSpPr>
          <p:cNvPr id="17" name="Text Placeholder 16"/>
          <p:cNvSpPr>
            <a:spLocks noGrp="1"/>
          </p:cNvSpPr>
          <p:nvPr>
            <p:ph type="body" sz="quarter" idx="27"/>
          </p:nvPr>
        </p:nvSpPr>
        <p:spPr>
          <a:xfrm>
            <a:off x="26808546" y="19229819"/>
            <a:ext cx="10805160" cy="10223485"/>
          </a:xfrm>
        </p:spPr>
        <p:txBody>
          <a:bodyPr>
            <a:noAutofit/>
          </a:bodyPr>
          <a:lstStyle/>
          <a:p>
            <a:pPr marL="0" indent="0" algn="just">
              <a:lnSpc>
                <a:spcPct val="100000"/>
              </a:lnSpc>
              <a:spcBef>
                <a:spcPts val="1800"/>
              </a:spcBef>
              <a:buNone/>
            </a:pPr>
            <a:r>
              <a:rPr lang="en-US" sz="3200" b="1" cap="none" dirty="0" smtClean="0"/>
              <a:t>Conclusions:</a:t>
            </a:r>
          </a:p>
          <a:p>
            <a:pPr marL="406400" indent="-406400" algn="just">
              <a:lnSpc>
                <a:spcPct val="100000"/>
              </a:lnSpc>
              <a:spcBef>
                <a:spcPts val="1800"/>
              </a:spcBef>
            </a:pPr>
            <a:r>
              <a:rPr lang="en-US" sz="3200" cap="none" dirty="0" smtClean="0"/>
              <a:t>Adding 10 more years of data, previously observed flare/CME physical relationships held</a:t>
            </a:r>
          </a:p>
          <a:p>
            <a:pPr marL="406400" indent="-406400" algn="just">
              <a:lnSpc>
                <a:spcPct val="100000"/>
              </a:lnSpc>
              <a:spcBef>
                <a:spcPts val="1800"/>
              </a:spcBef>
            </a:pPr>
            <a:r>
              <a:rPr lang="en-US" sz="3200" cap="none" dirty="0" smtClean="0"/>
              <a:t>Unlikely there are actually more CMEs in cycle 24 than 23</a:t>
            </a:r>
          </a:p>
          <a:p>
            <a:pPr marL="406400" indent="-406400" algn="just">
              <a:lnSpc>
                <a:spcPct val="100000"/>
              </a:lnSpc>
              <a:spcBef>
                <a:spcPts val="1800"/>
              </a:spcBef>
            </a:pPr>
            <a:r>
              <a:rPr lang="en-US" sz="3200" cap="none" dirty="0" smtClean="0"/>
              <a:t>Effect of cadence on CME sample needs to be carefully considered in establishing scaling laws, especially if extrapolated up to stellar (hatched region, above figure) energies</a:t>
            </a:r>
          </a:p>
          <a:p>
            <a:pPr marL="406400" indent="-406400" algn="just">
              <a:lnSpc>
                <a:spcPct val="100000"/>
              </a:lnSpc>
              <a:spcBef>
                <a:spcPts val="1800"/>
              </a:spcBef>
            </a:pPr>
            <a:r>
              <a:rPr lang="en-US" sz="3200" cap="none" dirty="0" smtClean="0"/>
              <a:t>Questions remain: </a:t>
            </a:r>
          </a:p>
          <a:p>
            <a:pPr marL="974725" lvl="1" indent="-515938" algn="just">
              <a:lnSpc>
                <a:spcPct val="100000"/>
              </a:lnSpc>
              <a:spcBef>
                <a:spcPts val="1800"/>
              </a:spcBef>
            </a:pPr>
            <a:r>
              <a:rPr lang="en-US" sz="2360" cap="none" dirty="0" smtClean="0"/>
              <a:t>what will cycle 24 bring? Will new insights come from ability to detect less massive CMEs? How can this be used for space weather?</a:t>
            </a:r>
          </a:p>
          <a:p>
            <a:pPr marL="974725" lvl="1" indent="-515938" algn="just">
              <a:lnSpc>
                <a:spcPct val="100000"/>
              </a:lnSpc>
              <a:spcBef>
                <a:spcPts val="1800"/>
              </a:spcBef>
            </a:pPr>
            <a:r>
              <a:rPr lang="en-US" sz="2360" cap="none" dirty="0" smtClean="0"/>
              <a:t>How might CME mass/flare flux relationship change on stars, where the field strength and structure is different?</a:t>
            </a:r>
          </a:p>
          <a:p>
            <a:pPr marL="0" indent="0" algn="just">
              <a:lnSpc>
                <a:spcPct val="100000"/>
              </a:lnSpc>
              <a:spcBef>
                <a:spcPts val="1800"/>
              </a:spcBef>
              <a:buNone/>
            </a:pPr>
            <a:r>
              <a:rPr lang="en-US" sz="2600" b="1" cap="none" dirty="0" smtClean="0"/>
              <a:t>Acknowledgments: </a:t>
            </a:r>
            <a:r>
              <a:rPr lang="en-US" sz="2600" cap="none" dirty="0" smtClean="0"/>
              <a:t>The LASCO CME </a:t>
            </a:r>
            <a:r>
              <a:rPr lang="en-US" sz="2600" cap="none" dirty="0"/>
              <a:t>catalog is generated and maintained at the CDAW Data Center by NASA and The Catholic University of America in cooperation with the Naval Research Laboratory. SOHO is a project of international cooperation between ESA and </a:t>
            </a:r>
            <a:r>
              <a:rPr lang="en-US" sz="2600" cap="none" dirty="0" smtClean="0"/>
              <a:t>NASA. Thank you to excellent collaborators: </a:t>
            </a:r>
            <a:r>
              <a:rPr lang="en-US" sz="2600" cap="none" dirty="0" err="1" smtClean="0"/>
              <a:t>Keivan</a:t>
            </a:r>
            <a:r>
              <a:rPr lang="en-US" sz="2600" cap="none" dirty="0" smtClean="0"/>
              <a:t> </a:t>
            </a:r>
            <a:r>
              <a:rPr lang="en-US" sz="2600" cap="none" dirty="0" err="1"/>
              <a:t>Stassun</a:t>
            </a:r>
            <a:r>
              <a:rPr lang="en-US" sz="2600" cap="none" dirty="0"/>
              <a:t> (</a:t>
            </a:r>
            <a:r>
              <a:rPr lang="en-US" sz="2600" cap="none" dirty="0" smtClean="0"/>
              <a:t>Vanderbilt), W</a:t>
            </a:r>
            <a:r>
              <a:rPr lang="en-US" sz="2600" cap="none" dirty="0"/>
              <a:t>. Jeffrey Hughes (</a:t>
            </a:r>
            <a:r>
              <a:rPr lang="en-US" sz="2600" cap="none" dirty="0" smtClean="0"/>
              <a:t>BU), Sarah McGregor, Sean </a:t>
            </a:r>
            <a:r>
              <a:rPr lang="en-US" sz="2600" cap="none" dirty="0"/>
              <a:t>Matt (Exeter</a:t>
            </a:r>
            <a:r>
              <a:rPr lang="en-US" sz="2600" cap="none" dirty="0" smtClean="0"/>
              <a:t>).</a:t>
            </a:r>
            <a:endParaRPr lang="en-US" sz="2600" cap="none" dirty="0"/>
          </a:p>
        </p:txBody>
      </p:sp>
      <p:pic>
        <p:nvPicPr>
          <p:cNvPr id="18" name="Picture 17"/>
          <p:cNvPicPr>
            <a:picLocks noChangeAspect="1"/>
          </p:cNvPicPr>
          <p:nvPr/>
        </p:nvPicPr>
        <p:blipFill>
          <a:blip r:embed="rId3"/>
          <a:stretch>
            <a:fillRect/>
          </a:stretch>
        </p:blipFill>
        <p:spPr>
          <a:xfrm>
            <a:off x="36504426" y="207092"/>
            <a:ext cx="1757227" cy="1715277"/>
          </a:xfrm>
          <a:prstGeom prst="rect">
            <a:avLst/>
          </a:prstGeom>
        </p:spPr>
      </p:pic>
      <p:grpSp>
        <p:nvGrpSpPr>
          <p:cNvPr id="19" name="Group 18"/>
          <p:cNvGrpSpPr/>
          <p:nvPr/>
        </p:nvGrpSpPr>
        <p:grpSpPr>
          <a:xfrm>
            <a:off x="7028965" y="15205837"/>
            <a:ext cx="1215160" cy="1226312"/>
            <a:chOff x="650884" y="4521752"/>
            <a:chExt cx="1215160" cy="1226312"/>
          </a:xfrm>
        </p:grpSpPr>
        <p:sp>
          <p:nvSpPr>
            <p:cNvPr id="20" name="Pie 19"/>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21" name="Picture 20"/>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22" name="Group 21"/>
          <p:cNvGrpSpPr/>
          <p:nvPr/>
        </p:nvGrpSpPr>
        <p:grpSpPr>
          <a:xfrm>
            <a:off x="8035481" y="16216953"/>
            <a:ext cx="1702645" cy="1738397"/>
            <a:chOff x="1784015" y="2495227"/>
            <a:chExt cx="2756988" cy="2814879"/>
          </a:xfrm>
        </p:grpSpPr>
        <p:pic>
          <p:nvPicPr>
            <p:cNvPr id="23" name="Picture 22"/>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24" name="Straight Connector 23"/>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28" name="TextBox 27"/>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pic>
        <p:nvPicPr>
          <p:cNvPr id="31" name="Picture 30"/>
          <p:cNvPicPr>
            <a:picLocks noChangeAspect="1"/>
          </p:cNvPicPr>
          <p:nvPr/>
        </p:nvPicPr>
        <p:blipFill>
          <a:blip r:embed="rId7"/>
          <a:stretch>
            <a:fillRect/>
          </a:stretch>
        </p:blipFill>
        <p:spPr>
          <a:xfrm>
            <a:off x="8718491" y="19581751"/>
            <a:ext cx="3640515" cy="2073807"/>
          </a:xfrm>
          <a:prstGeom prst="rect">
            <a:avLst/>
          </a:prstGeom>
        </p:spPr>
      </p:pic>
      <p:sp>
        <p:nvSpPr>
          <p:cNvPr id="34" name="Right Arrow 33"/>
          <p:cNvSpPr/>
          <p:nvPr/>
        </p:nvSpPr>
        <p:spPr>
          <a:xfrm rot="3472727">
            <a:off x="9493947" y="17797883"/>
            <a:ext cx="1590411" cy="1543047"/>
          </a:xfrm>
          <a:prstGeom prst="rightArrow">
            <a:avLst/>
          </a:prstGeom>
          <a:gradFill flip="none" rotWithShape="1">
            <a:gsLst>
              <a:gs pos="55000">
                <a:srgbClr val="7030A0">
                  <a:lumMod val="97000"/>
                  <a:alpha val="72000"/>
                </a:srgbClr>
              </a:gs>
              <a:gs pos="31000">
                <a:schemeClr val="accent4">
                  <a:alpha val="52000"/>
                </a:schemeClr>
              </a:gs>
              <a:gs pos="0">
                <a:schemeClr val="bg1"/>
              </a:gs>
              <a:gs pos="94000">
                <a:srgbClr val="020433">
                  <a:alpha val="49000"/>
                </a:srgbClr>
              </a:gs>
            </a:gsLst>
            <a:path path="circle">
              <a:fillToRect t="100000" r="100000"/>
            </a:path>
            <a:tileRect l="-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5" name="Cross 34"/>
          <p:cNvSpPr/>
          <p:nvPr/>
        </p:nvSpPr>
        <p:spPr>
          <a:xfrm>
            <a:off x="8012117" y="16143547"/>
            <a:ext cx="749089" cy="658935"/>
          </a:xfrm>
          <a:prstGeom prst="plus">
            <a:avLst>
              <a:gd name="adj" fmla="val 4169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38" name="Picture 37"/>
          <p:cNvPicPr>
            <a:picLocks noChangeAspect="1"/>
          </p:cNvPicPr>
          <p:nvPr/>
        </p:nvPicPr>
        <p:blipFill>
          <a:blip r:embed="rId8"/>
          <a:stretch>
            <a:fillRect/>
          </a:stretch>
        </p:blipFill>
        <p:spPr>
          <a:xfrm>
            <a:off x="14976465" y="22268618"/>
            <a:ext cx="3285643" cy="3164216"/>
          </a:xfrm>
          <a:prstGeom prst="rect">
            <a:avLst/>
          </a:prstGeom>
        </p:spPr>
      </p:pic>
      <p:cxnSp>
        <p:nvCxnSpPr>
          <p:cNvPr id="39" name="Straight Connector 38"/>
          <p:cNvCxnSpPr/>
          <p:nvPr/>
        </p:nvCxnSpPr>
        <p:spPr>
          <a:xfrm flipV="1">
            <a:off x="17053240" y="22268618"/>
            <a:ext cx="0" cy="328788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a:stretch>
            <a:fillRect/>
          </a:stretch>
        </p:blipFill>
        <p:spPr>
          <a:xfrm>
            <a:off x="19352606" y="20675051"/>
            <a:ext cx="5020733" cy="3959303"/>
          </a:xfrm>
          <a:prstGeom prst="rect">
            <a:avLst/>
          </a:prstGeom>
        </p:spPr>
      </p:pic>
      <p:pic>
        <p:nvPicPr>
          <p:cNvPr id="41" name="Content Placeholder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2618" y="9861603"/>
            <a:ext cx="6172200" cy="4629151"/>
          </a:xfrm>
          <a:prstGeom prst="rect">
            <a:avLst/>
          </a:prstGeom>
        </p:spPr>
      </p:pic>
      <p:cxnSp>
        <p:nvCxnSpPr>
          <p:cNvPr id="42" name="Straight Arrow Connector 41"/>
          <p:cNvCxnSpPr/>
          <p:nvPr/>
        </p:nvCxnSpPr>
        <p:spPr>
          <a:xfrm flipV="1">
            <a:off x="8718491" y="14706428"/>
            <a:ext cx="146506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18492" y="15069462"/>
            <a:ext cx="300520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183559" y="14515465"/>
            <a:ext cx="2606804" cy="492443"/>
          </a:xfrm>
          <a:prstGeom prst="rect">
            <a:avLst/>
          </a:prstGeom>
          <a:noFill/>
        </p:spPr>
        <p:txBody>
          <a:bodyPr wrap="none" rtlCol="0">
            <a:spAutoFit/>
          </a:bodyPr>
          <a:lstStyle/>
          <a:p>
            <a:r>
              <a:rPr lang="en-US" sz="2600" dirty="0" err="1">
                <a:latin typeface="Adobe Caslon Pro" charset="0"/>
                <a:ea typeface="Adobe Caslon Pro" charset="0"/>
                <a:cs typeface="Adobe Caslon Pro" charset="0"/>
              </a:rPr>
              <a:t>Aarnio</a:t>
            </a:r>
            <a:r>
              <a:rPr lang="en-US" sz="2600" dirty="0">
                <a:latin typeface="Adobe Caslon Pro" charset="0"/>
                <a:ea typeface="Adobe Caslon Pro" charset="0"/>
                <a:cs typeface="Adobe Caslon Pro" charset="0"/>
              </a:rPr>
              <a:t> et al. 2011</a:t>
            </a:r>
          </a:p>
        </p:txBody>
      </p:sp>
      <p:sp>
        <p:nvSpPr>
          <p:cNvPr id="45" name="TextBox 44"/>
          <p:cNvSpPr txBox="1"/>
          <p:nvPr/>
        </p:nvSpPr>
        <p:spPr>
          <a:xfrm>
            <a:off x="10715751" y="15094173"/>
            <a:ext cx="1438214" cy="492443"/>
          </a:xfrm>
          <a:prstGeom prst="rect">
            <a:avLst/>
          </a:prstGeom>
          <a:noFill/>
        </p:spPr>
        <p:txBody>
          <a:bodyPr wrap="none" rtlCol="0">
            <a:spAutoFit/>
          </a:bodyPr>
          <a:lstStyle/>
          <a:p>
            <a:r>
              <a:rPr lang="en-US" sz="2600" dirty="0">
                <a:latin typeface="Adobe Caslon Pro" charset="0"/>
                <a:ea typeface="Adobe Caslon Pro" charset="0"/>
                <a:cs typeface="Adobe Caslon Pro" charset="0"/>
              </a:rPr>
              <a:t>this work</a:t>
            </a:r>
          </a:p>
        </p:txBody>
      </p:sp>
      <p:pic>
        <p:nvPicPr>
          <p:cNvPr id="50" name="Picture 49"/>
          <p:cNvPicPr>
            <a:picLocks noChangeAspect="1"/>
          </p:cNvPicPr>
          <p:nvPr/>
        </p:nvPicPr>
        <p:blipFill>
          <a:blip r:embed="rId11"/>
          <a:stretch>
            <a:fillRect/>
          </a:stretch>
        </p:blipFill>
        <p:spPr>
          <a:xfrm>
            <a:off x="3692381" y="19083459"/>
            <a:ext cx="3891272" cy="3215769"/>
          </a:xfrm>
          <a:prstGeom prst="rect">
            <a:avLst/>
          </a:prstGeom>
        </p:spPr>
      </p:pic>
      <p:cxnSp>
        <p:nvCxnSpPr>
          <p:cNvPr id="48" name="Straight Connector 47"/>
          <p:cNvCxnSpPr/>
          <p:nvPr/>
        </p:nvCxnSpPr>
        <p:spPr>
          <a:xfrm>
            <a:off x="1757227" y="2184725"/>
            <a:ext cx="3474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rot="19668893">
            <a:off x="5948935" y="16824525"/>
            <a:ext cx="1600140" cy="1396364"/>
          </a:xfrm>
          <a:prstGeom prst="rightArrow">
            <a:avLst/>
          </a:prstGeom>
          <a:gradFill flip="none" rotWithShape="1">
            <a:gsLst>
              <a:gs pos="55000">
                <a:srgbClr val="7030A0">
                  <a:lumMod val="97000"/>
                  <a:alpha val="72000"/>
                </a:srgbClr>
              </a:gs>
              <a:gs pos="31000">
                <a:schemeClr val="accent4">
                  <a:alpha val="52000"/>
                </a:schemeClr>
              </a:gs>
              <a:gs pos="0">
                <a:schemeClr val="bg1"/>
              </a:gs>
              <a:gs pos="94000">
                <a:srgbClr val="020433">
                  <a:alpha val="49000"/>
                </a:srgbClr>
              </a:gs>
            </a:gsLst>
            <a:path path="circle">
              <a:fillToRect t="100000" r="100000"/>
            </a:path>
            <a:tileRect l="-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51" name="Picture 50"/>
          <p:cNvPicPr>
            <a:picLocks noChangeAspect="1"/>
          </p:cNvPicPr>
          <p:nvPr/>
        </p:nvPicPr>
        <p:blipFill>
          <a:blip r:embed="rId12"/>
          <a:stretch>
            <a:fillRect/>
          </a:stretch>
        </p:blipFill>
        <p:spPr>
          <a:xfrm>
            <a:off x="1102335" y="15866765"/>
            <a:ext cx="3840732" cy="3204451"/>
          </a:xfrm>
          <a:prstGeom prst="rect">
            <a:avLst/>
          </a:prstGeom>
        </p:spPr>
      </p:pic>
      <p:cxnSp>
        <p:nvCxnSpPr>
          <p:cNvPr id="32" name="Straight Arrow Connector 31"/>
          <p:cNvCxnSpPr/>
          <p:nvPr/>
        </p:nvCxnSpPr>
        <p:spPr>
          <a:xfrm>
            <a:off x="4133466" y="17914291"/>
            <a:ext cx="1238513" cy="1315528"/>
          </a:xfrm>
          <a:prstGeom prst="straightConnector1">
            <a:avLst/>
          </a:prstGeom>
          <a:ln w="85725">
            <a:solidFill>
              <a:schemeClr val="accent4"/>
            </a:solidFill>
            <a:headEnd type="triangle"/>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3"/>
          <a:stretch>
            <a:fillRect/>
          </a:stretch>
        </p:blipFill>
        <p:spPr>
          <a:xfrm>
            <a:off x="16038726" y="12335369"/>
            <a:ext cx="3313880" cy="2743200"/>
          </a:xfrm>
          <a:prstGeom prst="rect">
            <a:avLst/>
          </a:prstGeom>
        </p:spPr>
      </p:pic>
      <p:pic>
        <p:nvPicPr>
          <p:cNvPr id="53" name="Picture 52"/>
          <p:cNvPicPr>
            <a:picLocks noChangeAspect="1"/>
          </p:cNvPicPr>
          <p:nvPr/>
        </p:nvPicPr>
        <p:blipFill>
          <a:blip r:embed="rId14"/>
          <a:stretch>
            <a:fillRect/>
          </a:stretch>
        </p:blipFill>
        <p:spPr>
          <a:xfrm>
            <a:off x="14453988" y="3558208"/>
            <a:ext cx="4666083" cy="5144284"/>
          </a:xfrm>
          <a:prstGeom prst="rect">
            <a:avLst/>
          </a:prstGeom>
        </p:spPr>
      </p:pic>
      <p:pic>
        <p:nvPicPr>
          <p:cNvPr id="54" name="Picture 53"/>
          <p:cNvPicPr>
            <a:picLocks noChangeAspect="1"/>
          </p:cNvPicPr>
          <p:nvPr/>
        </p:nvPicPr>
        <p:blipFill>
          <a:blip r:embed="rId15"/>
          <a:stretch>
            <a:fillRect/>
          </a:stretch>
        </p:blipFill>
        <p:spPr>
          <a:xfrm>
            <a:off x="19952037" y="12335369"/>
            <a:ext cx="2957817" cy="2743200"/>
          </a:xfrm>
          <a:prstGeom prst="rect">
            <a:avLst/>
          </a:prstGeom>
        </p:spPr>
      </p:pic>
      <p:grpSp>
        <p:nvGrpSpPr>
          <p:cNvPr id="56" name="Group 55"/>
          <p:cNvGrpSpPr/>
          <p:nvPr/>
        </p:nvGrpSpPr>
        <p:grpSpPr>
          <a:xfrm>
            <a:off x="15413306" y="12461587"/>
            <a:ext cx="529376" cy="534234"/>
            <a:chOff x="650884" y="4521752"/>
            <a:chExt cx="1215160" cy="1226312"/>
          </a:xfrm>
        </p:grpSpPr>
        <p:sp>
          <p:nvSpPr>
            <p:cNvPr id="57" name="Pie 56"/>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58" name="Picture 57"/>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59" name="Group 58"/>
          <p:cNvGrpSpPr/>
          <p:nvPr/>
        </p:nvGrpSpPr>
        <p:grpSpPr>
          <a:xfrm>
            <a:off x="22963132" y="12335369"/>
            <a:ext cx="564494" cy="576348"/>
            <a:chOff x="1784015" y="2495227"/>
            <a:chExt cx="2756988" cy="2814879"/>
          </a:xfrm>
        </p:grpSpPr>
        <p:pic>
          <p:nvPicPr>
            <p:cNvPr id="60" name="Picture 59"/>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61" name="Straight Connector 60"/>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65" name="TextBox 64"/>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grpSp>
        <p:nvGrpSpPr>
          <p:cNvPr id="66" name="Group 65"/>
          <p:cNvGrpSpPr/>
          <p:nvPr/>
        </p:nvGrpSpPr>
        <p:grpSpPr>
          <a:xfrm>
            <a:off x="13250788" y="9878496"/>
            <a:ext cx="529376" cy="534234"/>
            <a:chOff x="650884" y="4521752"/>
            <a:chExt cx="1215160" cy="1226312"/>
          </a:xfrm>
        </p:grpSpPr>
        <p:sp>
          <p:nvSpPr>
            <p:cNvPr id="67" name="Pie 66"/>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68" name="Picture 67"/>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69" name="Group 68"/>
          <p:cNvGrpSpPr/>
          <p:nvPr/>
        </p:nvGrpSpPr>
        <p:grpSpPr>
          <a:xfrm>
            <a:off x="13265159" y="11156903"/>
            <a:ext cx="564494" cy="576348"/>
            <a:chOff x="1784015" y="2495227"/>
            <a:chExt cx="2756988" cy="2814879"/>
          </a:xfrm>
        </p:grpSpPr>
        <p:pic>
          <p:nvPicPr>
            <p:cNvPr id="70" name="Picture 69"/>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71" name="Straight Connector 70"/>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75" name="TextBox 74"/>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pic>
        <p:nvPicPr>
          <p:cNvPr id="76" name="Picture 75"/>
          <p:cNvPicPr>
            <a:picLocks noChangeAspect="1"/>
          </p:cNvPicPr>
          <p:nvPr/>
        </p:nvPicPr>
        <p:blipFill>
          <a:blip r:embed="rId16"/>
          <a:stretch>
            <a:fillRect/>
          </a:stretch>
        </p:blipFill>
        <p:spPr>
          <a:xfrm>
            <a:off x="27247757" y="3984795"/>
            <a:ext cx="4057118" cy="3700750"/>
          </a:xfrm>
          <a:prstGeom prst="rect">
            <a:avLst/>
          </a:prstGeom>
        </p:spPr>
      </p:pic>
      <p:pic>
        <p:nvPicPr>
          <p:cNvPr id="77" name="Picture 76"/>
          <p:cNvPicPr>
            <a:picLocks noChangeAspect="1"/>
          </p:cNvPicPr>
          <p:nvPr/>
        </p:nvPicPr>
        <p:blipFill>
          <a:blip r:embed="rId17"/>
          <a:stretch>
            <a:fillRect/>
          </a:stretch>
        </p:blipFill>
        <p:spPr>
          <a:xfrm>
            <a:off x="27392667" y="9226691"/>
            <a:ext cx="3938339" cy="3625120"/>
          </a:xfrm>
          <a:prstGeom prst="rect">
            <a:avLst/>
          </a:prstGeom>
        </p:spPr>
      </p:pic>
      <p:pic>
        <p:nvPicPr>
          <p:cNvPr id="78" name="Picture 77"/>
          <p:cNvPicPr>
            <a:picLocks noChangeAspect="1"/>
          </p:cNvPicPr>
          <p:nvPr/>
        </p:nvPicPr>
        <p:blipFill>
          <a:blip r:embed="rId18"/>
          <a:stretch>
            <a:fillRect/>
          </a:stretch>
        </p:blipFill>
        <p:spPr>
          <a:xfrm>
            <a:off x="33204657" y="7647987"/>
            <a:ext cx="3298870" cy="3289224"/>
          </a:xfrm>
          <a:prstGeom prst="rect">
            <a:avLst/>
          </a:prstGeom>
        </p:spPr>
      </p:pic>
      <p:pic>
        <p:nvPicPr>
          <p:cNvPr id="79" name="Picture 78"/>
          <p:cNvPicPr>
            <a:picLocks noChangeAspect="1"/>
          </p:cNvPicPr>
          <p:nvPr/>
        </p:nvPicPr>
        <p:blipFill>
          <a:blip r:embed="rId19"/>
          <a:stretch>
            <a:fillRect/>
          </a:stretch>
        </p:blipFill>
        <p:spPr>
          <a:xfrm>
            <a:off x="32988211" y="13992151"/>
            <a:ext cx="3803192" cy="3864355"/>
          </a:xfrm>
          <a:prstGeom prst="rect">
            <a:avLst/>
          </a:prstGeom>
        </p:spPr>
      </p:pic>
      <p:pic>
        <p:nvPicPr>
          <p:cNvPr id="80" name="Picture 79"/>
          <p:cNvPicPr>
            <a:picLocks noChangeAspect="1"/>
          </p:cNvPicPr>
          <p:nvPr/>
        </p:nvPicPr>
        <p:blipFill>
          <a:blip r:embed="rId20"/>
          <a:stretch>
            <a:fillRect/>
          </a:stretch>
        </p:blipFill>
        <p:spPr>
          <a:xfrm>
            <a:off x="33204657" y="2375019"/>
            <a:ext cx="2727087" cy="2743200"/>
          </a:xfrm>
          <a:prstGeom prst="rect">
            <a:avLst/>
          </a:prstGeom>
        </p:spPr>
      </p:pic>
      <p:pic>
        <p:nvPicPr>
          <p:cNvPr id="81" name="Picture 80"/>
          <p:cNvPicPr>
            <a:picLocks noChangeAspect="1"/>
          </p:cNvPicPr>
          <p:nvPr/>
        </p:nvPicPr>
        <p:blipFill>
          <a:blip r:embed="rId21"/>
          <a:stretch>
            <a:fillRect/>
          </a:stretch>
        </p:blipFill>
        <p:spPr>
          <a:xfrm>
            <a:off x="20720869" y="16058788"/>
            <a:ext cx="3652470" cy="3657600"/>
          </a:xfrm>
          <a:prstGeom prst="rect">
            <a:avLst/>
          </a:prstGeom>
        </p:spPr>
      </p:pic>
      <p:pic>
        <p:nvPicPr>
          <p:cNvPr id="82" name="Picture 81"/>
          <p:cNvPicPr>
            <a:picLocks noChangeAspect="1"/>
          </p:cNvPicPr>
          <p:nvPr/>
        </p:nvPicPr>
        <p:blipFill rotWithShape="1">
          <a:blip r:embed="rId22"/>
          <a:srcRect l="14088" t="2418" r="14495" b="2625"/>
          <a:stretch/>
        </p:blipFill>
        <p:spPr>
          <a:xfrm>
            <a:off x="34777532" y="1177628"/>
            <a:ext cx="860727" cy="857715"/>
          </a:xfrm>
          <a:prstGeom prst="rect">
            <a:avLst/>
          </a:prstGeom>
        </p:spPr>
      </p:pic>
      <p:pic>
        <p:nvPicPr>
          <p:cNvPr id="83" name="Picture 82"/>
          <p:cNvPicPr>
            <a:picLocks noChangeAspect="1"/>
          </p:cNvPicPr>
          <p:nvPr/>
        </p:nvPicPr>
        <p:blipFill>
          <a:blip r:embed="rId23"/>
          <a:stretch>
            <a:fillRect/>
          </a:stretch>
        </p:blipFill>
        <p:spPr>
          <a:xfrm>
            <a:off x="28851328" y="1123185"/>
            <a:ext cx="1937301" cy="1199750"/>
          </a:xfrm>
          <a:prstGeom prst="rect">
            <a:avLst/>
          </a:prstGeom>
        </p:spPr>
      </p:pic>
      <p:pic>
        <p:nvPicPr>
          <p:cNvPr id="84" name="Picture 83"/>
          <p:cNvPicPr>
            <a:picLocks noChangeAspect="1"/>
          </p:cNvPicPr>
          <p:nvPr/>
        </p:nvPicPr>
        <p:blipFill>
          <a:blip r:embed="rId24"/>
          <a:stretch>
            <a:fillRect/>
          </a:stretch>
        </p:blipFill>
        <p:spPr>
          <a:xfrm>
            <a:off x="25981025" y="1376190"/>
            <a:ext cx="1934287" cy="655790"/>
          </a:xfrm>
          <a:prstGeom prst="rect">
            <a:avLst/>
          </a:prstGeom>
        </p:spPr>
      </p:pic>
      <p:pic>
        <p:nvPicPr>
          <p:cNvPr id="85" name="Picture 84"/>
          <p:cNvPicPr>
            <a:picLocks noChangeAspect="1"/>
          </p:cNvPicPr>
          <p:nvPr/>
        </p:nvPicPr>
        <p:blipFill>
          <a:blip r:embed="rId25"/>
          <a:stretch>
            <a:fillRect/>
          </a:stretch>
        </p:blipFill>
        <p:spPr>
          <a:xfrm>
            <a:off x="31724645" y="1391802"/>
            <a:ext cx="1937301" cy="662516"/>
          </a:xfrm>
          <a:prstGeom prst="rect">
            <a:avLst/>
          </a:prstGeom>
        </p:spPr>
      </p:pic>
      <p:sp>
        <p:nvSpPr>
          <p:cNvPr id="86" name="TextBox 85"/>
          <p:cNvSpPr txBox="1"/>
          <p:nvPr/>
        </p:nvSpPr>
        <p:spPr>
          <a:xfrm>
            <a:off x="36686109" y="1846171"/>
            <a:ext cx="1544012" cy="338554"/>
          </a:xfrm>
          <a:prstGeom prst="rect">
            <a:avLst/>
          </a:prstGeom>
          <a:noFill/>
        </p:spPr>
        <p:txBody>
          <a:bodyPr wrap="none" rtlCol="0">
            <a:spAutoFit/>
          </a:bodyPr>
          <a:lstStyle/>
          <a:p>
            <a:pPr algn="ctr"/>
            <a:r>
              <a:rPr lang="en-US" sz="1600" dirty="0" smtClean="0"/>
              <a:t>Accessible .</a:t>
            </a:r>
            <a:r>
              <a:rPr lang="en-US" sz="1600" dirty="0" err="1" smtClean="0"/>
              <a:t>pptx</a:t>
            </a:r>
            <a:endParaRPr lang="en-US" sz="1600" dirty="0" smtClean="0"/>
          </a:p>
        </p:txBody>
      </p:sp>
    </p:spTree>
    <p:extLst>
      <p:ext uri="{BB962C8B-B14F-4D97-AF65-F5344CB8AC3E}">
        <p14:creationId xmlns:p14="http://schemas.microsoft.com/office/powerpoint/2010/main" val="81256741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5321</TotalTime>
  <Words>791</Words>
  <Application>Microsoft Macintosh PowerPoint</Application>
  <PresentationFormat>Custom</PresentationFormat>
  <Paragraphs>103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Adobe Caslon Pro</vt:lpstr>
      <vt:lpstr>Calibri</vt:lpstr>
      <vt:lpstr>Chalkduster</vt:lpstr>
      <vt:lpstr>Tw Cen MT</vt:lpstr>
      <vt:lpstr>Wingdings</vt:lpstr>
      <vt:lpstr>Arial</vt:lpstr>
      <vt:lpstr>Droplet</vt:lpstr>
      <vt:lpstr>Properties of correlated solar flares and CMEs, revisited: more data, more questions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40</cp:revision>
  <dcterms:created xsi:type="dcterms:W3CDTF">2018-07-27T19:51:37Z</dcterms:created>
  <dcterms:modified xsi:type="dcterms:W3CDTF">2018-07-31T12:32:41Z</dcterms:modified>
</cp:coreProperties>
</file>